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609" r:id="rId1"/>
  </p:sldMasterIdLst>
  <p:notesMasterIdLst>
    <p:notesMasterId r:id="rId22"/>
  </p:notesMasterIdLst>
  <p:sldIdLst>
    <p:sldId id="256" r:id="rId2"/>
    <p:sldId id="258" r:id="rId3"/>
    <p:sldId id="259" r:id="rId4"/>
    <p:sldId id="272" r:id="rId5"/>
    <p:sldId id="260" r:id="rId6"/>
    <p:sldId id="273" r:id="rId7"/>
    <p:sldId id="267" r:id="rId8"/>
    <p:sldId id="274" r:id="rId9"/>
    <p:sldId id="275" r:id="rId10"/>
    <p:sldId id="276" r:id="rId11"/>
    <p:sldId id="277" r:id="rId12"/>
    <p:sldId id="278" r:id="rId13"/>
    <p:sldId id="286" r:id="rId14"/>
    <p:sldId id="291" r:id="rId15"/>
    <p:sldId id="279" r:id="rId16"/>
    <p:sldId id="280" r:id="rId17"/>
    <p:sldId id="281" r:id="rId18"/>
    <p:sldId id="287" r:id="rId19"/>
    <p:sldId id="282" r:id="rId20"/>
    <p:sldId id="283" r:id="rId21"/>
  </p:sldIdLst>
  <p:sldSz cx="9144000" cy="6858000" type="screen4x3"/>
  <p:notesSz cx="7010400"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5816"/>
    <a:srgbClr val="F94DBC"/>
    <a:srgbClr val="FC9EB4"/>
    <a:srgbClr val="FD87C5"/>
    <a:srgbClr val="D33313"/>
    <a:srgbClr val="BB27CB"/>
    <a:srgbClr val="D47AE6"/>
    <a:srgbClr val="267C47"/>
    <a:srgbClr val="2C9052"/>
    <a:srgbClr val="0017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14" d="100"/>
          <a:sy n="114" d="100"/>
        </p:scale>
        <p:origin x="152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9" y="0"/>
            <a:ext cx="3038475" cy="463550"/>
          </a:xfrm>
          <a:prstGeom prst="rect">
            <a:avLst/>
          </a:prstGeom>
        </p:spPr>
        <p:txBody>
          <a:bodyPr vert="horz" lIns="91440" tIns="45720" rIns="91440" bIns="45720" rtlCol="0"/>
          <a:lstStyle>
            <a:lvl1pPr algn="r">
              <a:defRPr sz="1200"/>
            </a:lvl1pPr>
          </a:lstStyle>
          <a:p>
            <a:fld id="{47012112-EDDF-40E8-B980-B7AD4CB4B7A5}" type="datetimeFigureOut">
              <a:rPr lang="en-US" smtClean="0"/>
              <a:t>12/16/2019</a:t>
            </a:fld>
            <a:endParaRPr lang="en-US"/>
          </a:p>
        </p:txBody>
      </p:sp>
      <p:sp>
        <p:nvSpPr>
          <p:cNvPr id="4" name="Slide Image Placeholder 3"/>
          <p:cNvSpPr>
            <a:spLocks noGrp="1" noRot="1" noChangeAspect="1"/>
          </p:cNvSpPr>
          <p:nvPr>
            <p:ph type="sldImg" idx="2"/>
          </p:nvPr>
        </p:nvSpPr>
        <p:spPr>
          <a:xfrm>
            <a:off x="1427163" y="1154113"/>
            <a:ext cx="4156075"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45001"/>
            <a:ext cx="5607050" cy="36369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772525"/>
            <a:ext cx="303847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9" y="8772525"/>
            <a:ext cx="3038475" cy="463550"/>
          </a:xfrm>
          <a:prstGeom prst="rect">
            <a:avLst/>
          </a:prstGeom>
        </p:spPr>
        <p:txBody>
          <a:bodyPr vert="horz" lIns="91440" tIns="45720" rIns="91440" bIns="45720" rtlCol="0" anchor="b"/>
          <a:lstStyle>
            <a:lvl1pPr algn="r">
              <a:defRPr sz="1200"/>
            </a:lvl1pPr>
          </a:lstStyle>
          <a:p>
            <a:fld id="{05F4E387-7D69-4D7E-A398-8E8A190B1FA6}" type="slidenum">
              <a:rPr lang="en-US" smtClean="0"/>
              <a:t>‹#›</a:t>
            </a:fld>
            <a:endParaRPr lang="en-US"/>
          </a:p>
        </p:txBody>
      </p:sp>
    </p:spTree>
    <p:extLst>
      <p:ext uri="{BB962C8B-B14F-4D97-AF65-F5344CB8AC3E}">
        <p14:creationId xmlns:p14="http://schemas.microsoft.com/office/powerpoint/2010/main" val="2862499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2B45BBF3-F547-49C6-A42B-D598B90CAD63}" type="datetime1">
              <a:rPr lang="en-US" smtClean="0"/>
              <a:t>12/16/2019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896EE07-776E-4D6A-862B-91DD26883FF4}" type="slidenum">
              <a:rPr lang="en-US" smtClean="0"/>
              <a:pPr>
                <a:defRPr/>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7480819"/>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14AE1343-2DC4-4454-9557-744FAF240BCA}" type="datetime1">
              <a:rPr lang="en-US" smtClean="0"/>
              <a:t>12/16/2019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A5C910F-D87A-4D17-8C2F-24906479278D}" type="slidenum">
              <a:rPr lang="en-US" smtClean="0"/>
              <a:pPr>
                <a:defRPr/>
              </a:pPr>
              <a:t>‹#›</a:t>
            </a:fld>
            <a:endParaRPr lang="en-US"/>
          </a:p>
        </p:txBody>
      </p:sp>
    </p:spTree>
    <p:extLst>
      <p:ext uri="{BB962C8B-B14F-4D97-AF65-F5344CB8AC3E}">
        <p14:creationId xmlns:p14="http://schemas.microsoft.com/office/powerpoint/2010/main" val="4131876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53611316-CFB8-4CB1-80BE-2A28A042D0C4}" type="datetime1">
              <a:rPr lang="en-US" smtClean="0"/>
              <a:t>12/16/2019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CAA1E3B-F777-4C39-B894-728CF6B1DADA}" type="slidenum">
              <a:rPr lang="en-US" smtClean="0"/>
              <a:pPr>
                <a:defRPr/>
              </a:pPr>
              <a:t>‹#›</a:t>
            </a:fld>
            <a:endParaRPr lang="en-US"/>
          </a:p>
        </p:txBody>
      </p:sp>
    </p:spTree>
    <p:extLst>
      <p:ext uri="{BB962C8B-B14F-4D97-AF65-F5344CB8AC3E}">
        <p14:creationId xmlns:p14="http://schemas.microsoft.com/office/powerpoint/2010/main" val="357444282"/>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90D6F644-13CD-4434-A137-AB0BAC07280D}" type="datetime1">
              <a:rPr lang="en-US" smtClean="0"/>
              <a:t>12/16/2019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A0ED258-E986-4B49-9769-F5E84E1D1633}" type="slidenum">
              <a:rPr lang="en-US" smtClean="0"/>
              <a:pPr>
                <a:defRPr/>
              </a:pPr>
              <a:t>‹#›</a:t>
            </a:fld>
            <a:endParaRPr lang="en-US"/>
          </a:p>
        </p:txBody>
      </p:sp>
    </p:spTree>
    <p:extLst>
      <p:ext uri="{BB962C8B-B14F-4D97-AF65-F5344CB8AC3E}">
        <p14:creationId xmlns:p14="http://schemas.microsoft.com/office/powerpoint/2010/main" val="1749244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A8393C2E-2F75-4B47-871A-C1CFE5F2CDC9}" type="datetime1">
              <a:rPr lang="en-US" smtClean="0"/>
              <a:t>12/16/2019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3656A77-BA81-4C29-A8A1-AF4DB5C12418}" type="slidenum">
              <a:rPr lang="en-US" smtClean="0"/>
              <a:pPr>
                <a:defRPr/>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9372079"/>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D1F92971-C5A5-4742-801B-E4534A041403}" type="datetime1">
              <a:rPr lang="en-US" smtClean="0"/>
              <a:t>12/16/2019</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09D80A6-F385-4894-B397-C89838E7C641}" type="slidenum">
              <a:rPr lang="en-US" smtClean="0"/>
              <a:pPr>
                <a:defRPr/>
              </a:pPr>
              <a:t>‹#›</a:t>
            </a:fld>
            <a:endParaRPr lang="en-US"/>
          </a:p>
        </p:txBody>
      </p:sp>
    </p:spTree>
    <p:extLst>
      <p:ext uri="{BB962C8B-B14F-4D97-AF65-F5344CB8AC3E}">
        <p14:creationId xmlns:p14="http://schemas.microsoft.com/office/powerpoint/2010/main" val="928929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A18AC458-F5DE-4AB3-858C-BB03389949C3}" type="datetime1">
              <a:rPr lang="en-US" smtClean="0"/>
              <a:t>12/16/2019</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030E634B-E40A-4E41-8D00-2833AF65E661}" type="slidenum">
              <a:rPr lang="en-US" smtClean="0"/>
              <a:pPr>
                <a:defRPr/>
              </a:pPr>
              <a:t>‹#›</a:t>
            </a:fld>
            <a:endParaRPr lang="en-US"/>
          </a:p>
        </p:txBody>
      </p:sp>
    </p:spTree>
    <p:extLst>
      <p:ext uri="{BB962C8B-B14F-4D97-AF65-F5344CB8AC3E}">
        <p14:creationId xmlns:p14="http://schemas.microsoft.com/office/powerpoint/2010/main" val="3894380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BF2FABD2-2BEB-46BE-8425-BD4CC0A0AAE7}" type="datetime1">
              <a:rPr lang="en-US" smtClean="0"/>
              <a:t>12/16/2019</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B7805ABC-9744-44AD-9EE9-1A5B3F4DA79C}" type="slidenum">
              <a:rPr lang="en-US" smtClean="0"/>
              <a:pPr>
                <a:defRPr/>
              </a:pPr>
              <a:t>‹#›</a:t>
            </a:fld>
            <a:endParaRPr lang="en-US"/>
          </a:p>
        </p:txBody>
      </p:sp>
    </p:spTree>
    <p:extLst>
      <p:ext uri="{BB962C8B-B14F-4D97-AF65-F5344CB8AC3E}">
        <p14:creationId xmlns:p14="http://schemas.microsoft.com/office/powerpoint/2010/main" val="3913823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fld id="{62D80C2F-F1C8-450F-89D5-3F1F87A891B6}" type="datetime1">
              <a:rPr lang="en-US" smtClean="0"/>
              <a:t>12/16/2019</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en-US"/>
          </a:p>
        </p:txBody>
      </p:sp>
      <p:sp>
        <p:nvSpPr>
          <p:cNvPr id="9" name="Slide Number Placeholder 8"/>
          <p:cNvSpPr>
            <a:spLocks noGrp="1"/>
          </p:cNvSpPr>
          <p:nvPr>
            <p:ph type="sldNum" sz="quarter" idx="12"/>
          </p:nvPr>
        </p:nvSpPr>
        <p:spPr/>
        <p:txBody>
          <a:bodyPr/>
          <a:lstStyle/>
          <a:p>
            <a:pPr>
              <a:defRPr/>
            </a:pPr>
            <a:fld id="{673CBAE5-6567-4FF8-BA43-873E99643A32}" type="slidenum">
              <a:rPr lang="en-US" smtClean="0"/>
              <a:pPr>
                <a:defRPr/>
              </a:pPr>
              <a:t>‹#›</a:t>
            </a:fld>
            <a:endParaRPr lang="en-US"/>
          </a:p>
        </p:txBody>
      </p:sp>
    </p:spTree>
    <p:extLst>
      <p:ext uri="{BB962C8B-B14F-4D97-AF65-F5344CB8AC3E}">
        <p14:creationId xmlns:p14="http://schemas.microsoft.com/office/powerpoint/2010/main" val="2062745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pPr>
              <a:defRPr/>
            </a:pPr>
            <a:fld id="{EEFEA5C0-ABC9-4A60-B7AF-716F413FBA55}" type="datetime1">
              <a:rPr lang="en-US" smtClean="0"/>
              <a:t>12/16/2019</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pPr>
              <a:defRPr/>
            </a:pPr>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pPr>
              <a:defRPr/>
            </a:pPr>
            <a:fld id="{67E922C8-9C24-4D62-9F07-64A42D893427}" type="slidenum">
              <a:rPr lang="en-US" smtClean="0"/>
              <a:pPr>
                <a:defRPr/>
              </a:pPr>
              <a:t>‹#›</a:t>
            </a:fld>
            <a:endParaRPr lang="en-US"/>
          </a:p>
        </p:txBody>
      </p:sp>
    </p:spTree>
    <p:extLst>
      <p:ext uri="{BB962C8B-B14F-4D97-AF65-F5344CB8AC3E}">
        <p14:creationId xmlns:p14="http://schemas.microsoft.com/office/powerpoint/2010/main" val="2318081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fld id="{6FD7587A-6EC4-417D-B896-1CBB663613B1}" type="datetime1">
              <a:rPr lang="en-US" smtClean="0"/>
              <a:t>12/16/2019</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defRPr/>
            </a:pPr>
            <a:fld id="{C8BB36A0-8550-4151-AA80-192203BA53FB}" type="slidenum">
              <a:rPr lang="en-US" smtClean="0"/>
              <a:pPr>
                <a:defRPr/>
              </a:pPr>
              <a:t>‹#›</a:t>
            </a:fld>
            <a:endParaRPr lang="en-US"/>
          </a:p>
        </p:txBody>
      </p:sp>
    </p:spTree>
    <p:extLst>
      <p:ext uri="{BB962C8B-B14F-4D97-AF65-F5344CB8AC3E}">
        <p14:creationId xmlns:p14="http://schemas.microsoft.com/office/powerpoint/2010/main" val="2856034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pPr>
              <a:defRPr/>
            </a:pPr>
            <a:fld id="{8D542F89-F739-4EF7-81A6-DC9F657B1AB8}" type="datetime1">
              <a:rPr lang="en-US" smtClean="0"/>
              <a:t>12/16/2019</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pPr>
              <a:defRPr/>
            </a:pPr>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pPr>
              <a:defRPr/>
            </a:pPr>
            <a:fld id="{040E06B1-215A-46BB-AD1C-782EA4C7D066}" type="slidenum">
              <a:rPr lang="en-US" smtClean="0"/>
              <a:pPr>
                <a:defRPr/>
              </a:pPr>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2436329"/>
      </p:ext>
    </p:extLst>
  </p:cSld>
  <p:clrMap bg1="lt1" tx1="dk1" bg2="lt2" tx2="dk2" accent1="accent1" accent2="accent2" accent3="accent3" accent4="accent4" accent5="accent5" accent6="accent6" hlink="hlink" folHlink="folHlink"/>
  <p:sldLayoutIdLst>
    <p:sldLayoutId id="2147485610" r:id="rId1"/>
    <p:sldLayoutId id="2147485611" r:id="rId2"/>
    <p:sldLayoutId id="2147485612" r:id="rId3"/>
    <p:sldLayoutId id="2147485613" r:id="rId4"/>
    <p:sldLayoutId id="2147485614" r:id="rId5"/>
    <p:sldLayoutId id="2147485615" r:id="rId6"/>
    <p:sldLayoutId id="2147485616" r:id="rId7"/>
    <p:sldLayoutId id="2147485617" r:id="rId8"/>
    <p:sldLayoutId id="2147485618" r:id="rId9"/>
    <p:sldLayoutId id="2147485619" r:id="rId10"/>
    <p:sldLayoutId id="2147485620"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taxoffice@drexel.edu"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taxdept@drexel.edu"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8.xml.rels><?xml version="1.0" encoding="UTF-8" standalone="yes"?>
<Relationships xmlns="http://schemas.openxmlformats.org/package/2006/relationships"><Relationship Id="rId3" Type="http://schemas.openxmlformats.org/officeDocument/2006/relationships/hyperlink" Target="https://webedit.drexel.edu/generalcounsel/policies/OGC-2/" TargetMode="External"/><Relationship Id="rId2" Type="http://schemas.openxmlformats.org/officeDocument/2006/relationships/slideLayout" Target="../slideLayouts/slideLayout2.xml"/><Relationship Id="rId1" Type="http://schemas.openxmlformats.org/officeDocument/2006/relationships/themeOverride" Target="../theme/themeOverride2.xml"/><Relationship Id="rId6" Type="http://schemas.openxmlformats.org/officeDocument/2006/relationships/image" Target="../media/image1.jpeg"/><Relationship Id="rId5" Type="http://schemas.openxmlformats.org/officeDocument/2006/relationships/hyperlink" Target="https://webedit.drexel.edu/hr/about/contact/businesspartners/" TargetMode="External"/><Relationship Id="rId4" Type="http://schemas.openxmlformats.org/officeDocument/2006/relationships/hyperlink" Target="mailto:sourcing@drexel.edu"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mailto:taxdept@drexel.edu" TargetMode="External"/><Relationship Id="rId2" Type="http://schemas.openxmlformats.org/officeDocument/2006/relationships/hyperlink" Target="https://drexel.edu/tax/independent-contractors/guidelines/" TargetMode="Externa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0" y="1186513"/>
            <a:ext cx="9144000" cy="5105400"/>
          </a:xfrm>
        </p:spPr>
        <p:txBody>
          <a:bodyPr>
            <a:normAutofit/>
          </a:bodyPr>
          <a:lstStyle/>
          <a:p>
            <a:pPr algn="ctr" eaLnBrk="1" fontAlgn="auto" hangingPunct="1">
              <a:spcAft>
                <a:spcPts val="0"/>
              </a:spcAft>
              <a:defRPr/>
            </a:pPr>
            <a:r>
              <a:rPr lang="en-US" sz="3300" b="1" dirty="0">
                <a:solidFill>
                  <a:srgbClr val="001746"/>
                </a:solidFill>
                <a:latin typeface="Times New Roman" panose="02020603050405020304" pitchFamily="18" charset="0"/>
                <a:cs typeface="Times New Roman" panose="02020603050405020304" pitchFamily="18" charset="0"/>
              </a:rPr>
              <a:t>OVERVIEW OF INDEPENDENT CONTRACTOR CLASSIFICATION POLICY</a:t>
            </a:r>
            <a:br>
              <a:rPr lang="en-US" sz="3300" b="1" dirty="0">
                <a:solidFill>
                  <a:srgbClr val="001746"/>
                </a:solidFill>
                <a:latin typeface="Times New Roman" panose="02020603050405020304" pitchFamily="18" charset="0"/>
                <a:cs typeface="Times New Roman" panose="02020603050405020304" pitchFamily="18" charset="0"/>
              </a:rPr>
            </a:br>
            <a:br>
              <a:rPr lang="en-US" sz="3300" b="1" dirty="0">
                <a:solidFill>
                  <a:srgbClr val="001746"/>
                </a:solidFill>
                <a:latin typeface="Times New Roman" panose="02020603050405020304" pitchFamily="18" charset="0"/>
                <a:cs typeface="Times New Roman" panose="02020603050405020304" pitchFamily="18" charset="0"/>
              </a:rPr>
            </a:br>
            <a:r>
              <a:rPr lang="en-US" sz="3300" b="1" dirty="0">
                <a:solidFill>
                  <a:srgbClr val="001746"/>
                </a:solidFill>
                <a:latin typeface="Times New Roman" panose="02020603050405020304" pitchFamily="18" charset="0"/>
                <a:cs typeface="Times New Roman" panose="02020603050405020304" pitchFamily="18" charset="0"/>
              </a:rPr>
              <a:t>Drexel University and Affiliates</a:t>
            </a:r>
            <a:br>
              <a:rPr lang="en-US" sz="3300" b="1" dirty="0">
                <a:solidFill>
                  <a:srgbClr val="001746"/>
                </a:solidFill>
                <a:latin typeface="Times New Roman" panose="02020603050405020304" pitchFamily="18" charset="0"/>
                <a:cs typeface="Times New Roman" panose="02020603050405020304" pitchFamily="18" charset="0"/>
              </a:rPr>
            </a:br>
            <a:br>
              <a:rPr lang="en-US" sz="3300" b="1" dirty="0"/>
            </a:br>
            <a:br>
              <a:rPr lang="en-US" dirty="0"/>
            </a:br>
            <a:endParaRPr lang="en-US" dirty="0"/>
          </a:p>
        </p:txBody>
      </p:sp>
      <p:sp>
        <p:nvSpPr>
          <p:cNvPr id="2" name="Slide Number Placeholder 1"/>
          <p:cNvSpPr>
            <a:spLocks noGrp="1"/>
          </p:cNvSpPr>
          <p:nvPr>
            <p:ph type="sldNum" sz="quarter" idx="12"/>
          </p:nvPr>
        </p:nvSpPr>
        <p:spPr/>
        <p:txBody>
          <a:bodyPr/>
          <a:lstStyle/>
          <a:p>
            <a:pPr>
              <a:defRPr/>
            </a:pPr>
            <a:fld id="{A896EE07-776E-4D6A-862B-91DD26883FF4}" type="slidenum">
              <a:rPr lang="en-US" smtClean="0"/>
              <a:pPr>
                <a:defRPr/>
              </a:pPr>
              <a:t>1</a:t>
            </a:fld>
            <a:endParaRPr lang="en-US"/>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6200" y="381000"/>
            <a:ext cx="990600" cy="982431"/>
          </a:xfrm>
          <a:prstGeom prst="rect">
            <a:avLst/>
          </a:prstGeom>
        </p:spPr>
      </p:pic>
      <p:sp>
        <p:nvSpPr>
          <p:cNvPr id="3" name="TextBox 2">
            <a:extLst>
              <a:ext uri="{FF2B5EF4-FFF2-40B4-BE49-F238E27FC236}">
                <a16:creationId xmlns:a16="http://schemas.microsoft.com/office/drawing/2014/main" id="{0377384A-B82D-4557-BA7E-8FB17AA441EC}"/>
              </a:ext>
            </a:extLst>
          </p:cNvPr>
          <p:cNvSpPr txBox="1"/>
          <p:nvPr/>
        </p:nvSpPr>
        <p:spPr>
          <a:xfrm>
            <a:off x="1143000" y="4800600"/>
            <a:ext cx="6553200" cy="1015663"/>
          </a:xfrm>
          <a:prstGeom prst="rect">
            <a:avLst/>
          </a:prstGeom>
          <a:noFill/>
        </p:spPr>
        <p:txBody>
          <a:bodyPr wrap="square" rtlCol="0">
            <a:spAutoFit/>
          </a:bodyPr>
          <a:lstStyle/>
          <a:p>
            <a:pPr algn="ctr"/>
            <a:r>
              <a:rPr lang="en-US" sz="2000" b="1" dirty="0">
                <a:solidFill>
                  <a:srgbClr val="001746"/>
                </a:solidFill>
                <a:latin typeface="Times New Roman" panose="02020603050405020304" pitchFamily="18" charset="0"/>
                <a:cs typeface="Times New Roman" panose="02020603050405020304" pitchFamily="18" charset="0"/>
              </a:rPr>
              <a:t>December 16, 2019</a:t>
            </a:r>
          </a:p>
          <a:p>
            <a:pPr algn="ctr"/>
            <a:r>
              <a:rPr lang="en-US" sz="2000" b="1" dirty="0">
                <a:solidFill>
                  <a:srgbClr val="001746"/>
                </a:solidFill>
                <a:latin typeface="Times New Roman" panose="02020603050405020304" pitchFamily="18" charset="0"/>
                <a:cs typeface="Times New Roman" panose="02020603050405020304" pitchFamily="18" charset="0"/>
              </a:rPr>
              <a:t>Donna L. Mann</a:t>
            </a:r>
          </a:p>
          <a:p>
            <a:pPr algn="ctr"/>
            <a:r>
              <a:rPr lang="en-US" sz="2000" b="1" dirty="0">
                <a:solidFill>
                  <a:srgbClr val="001746"/>
                </a:solidFill>
                <a:latin typeface="Times New Roman" panose="02020603050405020304" pitchFamily="18" charset="0"/>
                <a:cs typeface="Times New Roman" panose="02020603050405020304" pitchFamily="18" charset="0"/>
              </a:rPr>
              <a:t>Office of Tax Compliance</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1"/>
          <p:cNvSpPr>
            <a:spLocks noGrp="1"/>
          </p:cNvSpPr>
          <p:nvPr>
            <p:ph idx="1"/>
          </p:nvPr>
        </p:nvSpPr>
        <p:spPr/>
        <p:txBody>
          <a:bodyPr/>
          <a:lstStyle/>
          <a:p>
            <a:pPr marL="109728" indent="0">
              <a:spcAft>
                <a:spcPts val="0"/>
              </a:spcAft>
              <a:buNone/>
              <a:defRPr/>
            </a:pPr>
            <a:r>
              <a:rPr lang="en-US" b="1" dirty="0">
                <a:solidFill>
                  <a:srgbClr val="001746"/>
                </a:solidFill>
                <a:latin typeface="Times New Roman" panose="02020603050405020304" pitchFamily="18" charset="0"/>
                <a:cs typeface="Times New Roman" panose="02020603050405020304" pitchFamily="18" charset="0"/>
              </a:rPr>
              <a:t>Looks at how the relationship is perceived, including factors such as:</a:t>
            </a:r>
          </a:p>
          <a:p>
            <a:pPr marL="452628" indent="-342900">
              <a:spcAft>
                <a:spcPts val="0"/>
              </a:spcAft>
              <a:buFont typeface="Wingdings" panose="05000000000000000000" pitchFamily="2" charset="2"/>
              <a:buChar char="§"/>
              <a:defRPr/>
            </a:pPr>
            <a:r>
              <a:rPr lang="en-US" b="1" dirty="0">
                <a:solidFill>
                  <a:srgbClr val="001746"/>
                </a:solidFill>
                <a:latin typeface="Times New Roman" panose="02020603050405020304" pitchFamily="18" charset="0"/>
                <a:cs typeface="Times New Roman" panose="02020603050405020304" pitchFamily="18" charset="0"/>
              </a:rPr>
              <a:t>Is there a written contract?</a:t>
            </a:r>
          </a:p>
          <a:p>
            <a:pPr marL="452628" indent="-342900">
              <a:spcAft>
                <a:spcPts val="0"/>
              </a:spcAft>
              <a:buFont typeface="Wingdings" panose="05000000000000000000" pitchFamily="2" charset="2"/>
              <a:buChar char="§"/>
              <a:defRPr/>
            </a:pPr>
            <a:r>
              <a:rPr lang="en-US" b="1" dirty="0">
                <a:solidFill>
                  <a:srgbClr val="001746"/>
                </a:solidFill>
                <a:latin typeface="Times New Roman" panose="02020603050405020304" pitchFamily="18" charset="0"/>
                <a:cs typeface="Times New Roman" panose="02020603050405020304" pitchFamily="18" charset="0"/>
              </a:rPr>
              <a:t>Are benefits are provided?</a:t>
            </a:r>
          </a:p>
          <a:p>
            <a:pPr marL="452628" indent="-342900">
              <a:spcAft>
                <a:spcPts val="0"/>
              </a:spcAft>
              <a:buFont typeface="Wingdings" panose="05000000000000000000" pitchFamily="2" charset="2"/>
              <a:buChar char="§"/>
              <a:defRPr/>
            </a:pPr>
            <a:r>
              <a:rPr lang="en-US" b="1" dirty="0">
                <a:solidFill>
                  <a:srgbClr val="001746"/>
                </a:solidFill>
                <a:latin typeface="Times New Roman" panose="02020603050405020304" pitchFamily="18" charset="0"/>
                <a:cs typeface="Times New Roman" panose="02020603050405020304" pitchFamily="18" charset="0"/>
              </a:rPr>
              <a:t>How does the service provider represent their relationship with Drexel to the public?</a:t>
            </a:r>
          </a:p>
          <a:p>
            <a:endParaRPr lang="en-US" b="1" dirty="0">
              <a:solidFill>
                <a:srgbClr val="001746"/>
              </a:solidFill>
              <a:latin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pPr>
              <a:defRPr/>
            </a:pPr>
            <a:fld id="{7A0ED258-E986-4B49-9769-F5E84E1D1633}" type="slidenum">
              <a:rPr lang="en-US" smtClean="0"/>
              <a:pPr>
                <a:defRPr/>
              </a:pPr>
              <a:t>10</a:t>
            </a:fld>
            <a:endParaRPr lang="en-US"/>
          </a:p>
        </p:txBody>
      </p:sp>
      <p:sp>
        <p:nvSpPr>
          <p:cNvPr id="5" name="Title 4">
            <a:extLst>
              <a:ext uri="{FF2B5EF4-FFF2-40B4-BE49-F238E27FC236}">
                <a16:creationId xmlns:a16="http://schemas.microsoft.com/office/drawing/2014/main" id="{7CCBF810-706A-4847-AF9A-822FCC04A111}"/>
              </a:ext>
            </a:extLst>
          </p:cNvPr>
          <p:cNvSpPr>
            <a:spLocks noGrp="1"/>
          </p:cNvSpPr>
          <p:nvPr>
            <p:ph type="title"/>
          </p:nvPr>
        </p:nvSpPr>
        <p:spPr/>
        <p:txBody>
          <a:bodyPr>
            <a:normAutofit/>
          </a:bodyPr>
          <a:lstStyle/>
          <a:p>
            <a:r>
              <a:rPr lang="en-US" sz="3300" b="1" dirty="0">
                <a:solidFill>
                  <a:srgbClr val="001746"/>
                </a:solidFill>
                <a:latin typeface="Times New Roman" panose="02020603050405020304" pitchFamily="18" charset="0"/>
                <a:cs typeface="Times New Roman" panose="02020603050405020304" pitchFamily="18" charset="0"/>
              </a:rPr>
              <a:t>GUIDELINES – RELATIONSHIP BETWEEN PARTIES</a:t>
            </a:r>
          </a:p>
        </p:txBody>
      </p:sp>
      <p:pic>
        <p:nvPicPr>
          <p:cNvPr id="10" name="Picture 9">
            <a:extLst>
              <a:ext uri="{FF2B5EF4-FFF2-40B4-BE49-F238E27FC236}">
                <a16:creationId xmlns:a16="http://schemas.microsoft.com/office/drawing/2014/main" id="{77E6EBE4-24C8-4A47-819C-5C07860C029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6200" y="381000"/>
            <a:ext cx="990600" cy="982431"/>
          </a:xfrm>
          <a:prstGeom prst="rect">
            <a:avLst/>
          </a:prstGeom>
        </p:spPr>
      </p:pic>
    </p:spTree>
    <p:extLst>
      <p:ext uri="{BB962C8B-B14F-4D97-AF65-F5344CB8AC3E}">
        <p14:creationId xmlns:p14="http://schemas.microsoft.com/office/powerpoint/2010/main" val="6620502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1"/>
          <p:cNvSpPr>
            <a:spLocks noGrp="1"/>
          </p:cNvSpPr>
          <p:nvPr>
            <p:ph idx="1"/>
          </p:nvPr>
        </p:nvSpPr>
        <p:spPr/>
        <p:txBody>
          <a:bodyPr/>
          <a:lstStyle/>
          <a:p>
            <a:pPr marL="109728" indent="0">
              <a:spcAft>
                <a:spcPts val="0"/>
              </a:spcAft>
              <a:buNone/>
              <a:defRPr/>
            </a:pPr>
            <a:r>
              <a:rPr lang="en-US" b="1" dirty="0">
                <a:solidFill>
                  <a:srgbClr val="001746"/>
                </a:solidFill>
                <a:latin typeface="Times New Roman" panose="02020603050405020304" pitchFamily="18" charset="0"/>
                <a:cs typeface="Times New Roman" panose="02020603050405020304" pitchFamily="18" charset="0"/>
              </a:rPr>
              <a:t>Current and former employees:</a:t>
            </a:r>
          </a:p>
          <a:p>
            <a:pPr marL="566928" indent="-457200">
              <a:spcAft>
                <a:spcPts val="0"/>
              </a:spcAft>
              <a:buFont typeface="Wingdings" panose="05000000000000000000" pitchFamily="2" charset="2"/>
              <a:buChar char="§"/>
              <a:defRPr/>
            </a:pPr>
            <a:r>
              <a:rPr lang="en-US" b="1" dirty="0">
                <a:solidFill>
                  <a:srgbClr val="001746"/>
                </a:solidFill>
                <a:latin typeface="Times New Roman" panose="02020603050405020304" pitchFamily="18" charset="0"/>
                <a:cs typeface="Times New Roman" panose="02020603050405020304" pitchFamily="18" charset="0"/>
              </a:rPr>
              <a:t>The IRS will almost always consider current or former employees who are engaged for work outside their normal duties to be EMPLOYEES.</a:t>
            </a:r>
          </a:p>
          <a:p>
            <a:pPr marL="109728" indent="0">
              <a:spcAft>
                <a:spcPts val="0"/>
              </a:spcAft>
              <a:buNone/>
              <a:defRPr/>
            </a:pPr>
            <a:r>
              <a:rPr lang="en-US" b="1" dirty="0">
                <a:solidFill>
                  <a:srgbClr val="001746"/>
                </a:solidFill>
                <a:latin typeface="Times New Roman" panose="02020603050405020304" pitchFamily="18" charset="0"/>
                <a:cs typeface="Times New Roman" panose="02020603050405020304" pitchFamily="18" charset="0"/>
              </a:rPr>
              <a:t>Students:</a:t>
            </a:r>
          </a:p>
          <a:p>
            <a:pPr marL="452628" indent="-342900">
              <a:spcAft>
                <a:spcPts val="0"/>
              </a:spcAft>
              <a:buFont typeface="Wingdings" panose="05000000000000000000" pitchFamily="2" charset="2"/>
              <a:buChar char="§"/>
              <a:defRPr/>
            </a:pPr>
            <a:r>
              <a:rPr lang="en-US" b="1" dirty="0">
                <a:solidFill>
                  <a:srgbClr val="001746"/>
                </a:solidFill>
                <a:latin typeface="Times New Roman" panose="02020603050405020304" pitchFamily="18" charset="0"/>
                <a:cs typeface="Times New Roman" panose="02020603050405020304" pitchFamily="18" charset="0"/>
              </a:rPr>
              <a:t>Students will most often be characterized as EMPLOYEES.</a:t>
            </a:r>
          </a:p>
          <a:p>
            <a:endParaRPr lang="en-US" b="1" dirty="0">
              <a:solidFill>
                <a:srgbClr val="001746"/>
              </a:solidFill>
              <a:latin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pPr>
              <a:defRPr/>
            </a:pPr>
            <a:fld id="{7A0ED258-E986-4B49-9769-F5E84E1D1633}" type="slidenum">
              <a:rPr lang="en-US" smtClean="0"/>
              <a:pPr>
                <a:defRPr/>
              </a:pPr>
              <a:t>11</a:t>
            </a:fld>
            <a:endParaRPr lang="en-US"/>
          </a:p>
        </p:txBody>
      </p:sp>
      <p:sp>
        <p:nvSpPr>
          <p:cNvPr id="5" name="Title 4">
            <a:extLst>
              <a:ext uri="{FF2B5EF4-FFF2-40B4-BE49-F238E27FC236}">
                <a16:creationId xmlns:a16="http://schemas.microsoft.com/office/drawing/2014/main" id="{7CCBF810-706A-4847-AF9A-822FCC04A111}"/>
              </a:ext>
            </a:extLst>
          </p:cNvPr>
          <p:cNvSpPr>
            <a:spLocks noGrp="1"/>
          </p:cNvSpPr>
          <p:nvPr>
            <p:ph type="title"/>
          </p:nvPr>
        </p:nvSpPr>
        <p:spPr/>
        <p:txBody>
          <a:bodyPr>
            <a:normAutofit/>
          </a:bodyPr>
          <a:lstStyle/>
          <a:p>
            <a:r>
              <a:rPr lang="en-US" sz="3300" b="1" dirty="0">
                <a:solidFill>
                  <a:srgbClr val="001746"/>
                </a:solidFill>
                <a:latin typeface="Times New Roman" panose="02020603050405020304" pitchFamily="18" charset="0"/>
                <a:cs typeface="Times New Roman" panose="02020603050405020304" pitchFamily="18" charset="0"/>
              </a:rPr>
              <a:t>SPECIAL SITUATIONS</a:t>
            </a:r>
          </a:p>
        </p:txBody>
      </p:sp>
      <p:pic>
        <p:nvPicPr>
          <p:cNvPr id="10" name="Picture 9">
            <a:extLst>
              <a:ext uri="{FF2B5EF4-FFF2-40B4-BE49-F238E27FC236}">
                <a16:creationId xmlns:a16="http://schemas.microsoft.com/office/drawing/2014/main" id="{77E6EBE4-24C8-4A47-819C-5C07860C029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6200" y="381000"/>
            <a:ext cx="990600" cy="982431"/>
          </a:xfrm>
          <a:prstGeom prst="rect">
            <a:avLst/>
          </a:prstGeom>
        </p:spPr>
      </p:pic>
    </p:spTree>
    <p:extLst>
      <p:ext uri="{BB962C8B-B14F-4D97-AF65-F5344CB8AC3E}">
        <p14:creationId xmlns:p14="http://schemas.microsoft.com/office/powerpoint/2010/main" val="389073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1"/>
          <p:cNvSpPr>
            <a:spLocks noGrp="1"/>
          </p:cNvSpPr>
          <p:nvPr>
            <p:ph idx="1"/>
          </p:nvPr>
        </p:nvSpPr>
        <p:spPr/>
        <p:txBody>
          <a:bodyPr>
            <a:normAutofit fontScale="92500" lnSpcReduction="20000"/>
          </a:bodyPr>
          <a:lstStyle/>
          <a:p>
            <a:pPr marL="109728" indent="0">
              <a:spcAft>
                <a:spcPts val="0"/>
              </a:spcAft>
              <a:buNone/>
              <a:defRPr/>
            </a:pPr>
            <a:r>
              <a:rPr lang="en-US" sz="2100" b="1" dirty="0">
                <a:solidFill>
                  <a:srgbClr val="001746"/>
                </a:solidFill>
                <a:latin typeface="Times New Roman" panose="02020603050405020304" pitchFamily="18" charset="0"/>
                <a:cs typeface="Times New Roman" panose="02020603050405020304" pitchFamily="18" charset="0"/>
              </a:rPr>
              <a:t>Services provided outside Pennsylvania:</a:t>
            </a:r>
          </a:p>
          <a:p>
            <a:pPr marL="452628" indent="-342900">
              <a:spcAft>
                <a:spcPts val="0"/>
              </a:spcAft>
              <a:buFont typeface="Wingdings" panose="05000000000000000000" pitchFamily="2" charset="2"/>
              <a:buChar char="§"/>
              <a:defRPr/>
            </a:pPr>
            <a:r>
              <a:rPr lang="en-US" sz="2100" b="1" dirty="0">
                <a:solidFill>
                  <a:srgbClr val="001746"/>
                </a:solidFill>
                <a:latin typeface="Times New Roman" panose="02020603050405020304" pitchFamily="18" charset="0"/>
                <a:cs typeface="Times New Roman" panose="02020603050405020304" pitchFamily="18" charset="0"/>
              </a:rPr>
              <a:t>Individual Service Provider must qualify for independent contractor status as mandated by the IRS, Pennsylvania, as well as the state in which they will perform services. </a:t>
            </a:r>
            <a:r>
              <a:rPr lang="en-US" sz="2100" b="1" dirty="0">
                <a:solidFill>
                  <a:srgbClr val="FF0000"/>
                </a:solidFill>
                <a:latin typeface="Times New Roman" panose="02020603050405020304" pitchFamily="18" charset="0"/>
                <a:cs typeface="Times New Roman" panose="02020603050405020304" pitchFamily="18" charset="0"/>
              </a:rPr>
              <a:t>(New addition to policy)</a:t>
            </a:r>
            <a:endParaRPr lang="en-US" sz="2100" b="1" dirty="0">
              <a:solidFill>
                <a:srgbClr val="001746"/>
              </a:solidFill>
              <a:latin typeface="Times New Roman" panose="02020603050405020304" pitchFamily="18" charset="0"/>
              <a:cs typeface="Times New Roman" panose="02020603050405020304" pitchFamily="18" charset="0"/>
            </a:endParaRPr>
          </a:p>
          <a:p>
            <a:pPr marL="109728" indent="0">
              <a:spcAft>
                <a:spcPts val="0"/>
              </a:spcAft>
              <a:buNone/>
              <a:defRPr/>
            </a:pPr>
            <a:r>
              <a:rPr lang="en-US" sz="2100" b="1" dirty="0">
                <a:solidFill>
                  <a:srgbClr val="001746"/>
                </a:solidFill>
                <a:latin typeface="Times New Roman" panose="02020603050405020304" pitchFamily="18" charset="0"/>
                <a:cs typeface="Times New Roman" panose="02020603050405020304" pitchFamily="18" charset="0"/>
              </a:rPr>
              <a:t>Services provided outside the United States:</a:t>
            </a:r>
          </a:p>
          <a:p>
            <a:pPr marL="452628" indent="-342900">
              <a:spcAft>
                <a:spcPts val="0"/>
              </a:spcAft>
              <a:buFont typeface="Wingdings" panose="05000000000000000000" pitchFamily="2" charset="2"/>
              <a:buChar char="§"/>
              <a:defRPr/>
            </a:pPr>
            <a:r>
              <a:rPr lang="en-US" sz="2100" b="1" dirty="0">
                <a:solidFill>
                  <a:srgbClr val="001746"/>
                </a:solidFill>
                <a:latin typeface="Times New Roman" panose="02020603050405020304" pitchFamily="18" charset="0"/>
                <a:cs typeface="Times New Roman" panose="02020603050405020304" pitchFamily="18" charset="0"/>
              </a:rPr>
              <a:t>Individual Service Provider must qualify for independent contractor status in both the United States and host country, as an Individual Service Provider could be reclassified by either country’s legislation. </a:t>
            </a:r>
            <a:r>
              <a:rPr lang="en-US" sz="2100" b="1" dirty="0">
                <a:solidFill>
                  <a:srgbClr val="FF0000"/>
                </a:solidFill>
                <a:latin typeface="Times New Roman" panose="02020603050405020304" pitchFamily="18" charset="0"/>
                <a:cs typeface="Times New Roman" panose="02020603050405020304" pitchFamily="18" charset="0"/>
              </a:rPr>
              <a:t>(New addition to policy)</a:t>
            </a:r>
            <a:endParaRPr lang="en-US" sz="2100" b="1" dirty="0">
              <a:solidFill>
                <a:srgbClr val="001746"/>
              </a:solidFill>
              <a:latin typeface="Times New Roman" panose="02020603050405020304" pitchFamily="18" charset="0"/>
              <a:cs typeface="Times New Roman" panose="02020603050405020304" pitchFamily="18" charset="0"/>
            </a:endParaRPr>
          </a:p>
          <a:p>
            <a:pPr marL="109728" indent="0">
              <a:spcAft>
                <a:spcPts val="0"/>
              </a:spcAft>
              <a:buNone/>
              <a:defRPr/>
            </a:pPr>
            <a:r>
              <a:rPr lang="en-US" sz="2100" b="1" dirty="0">
                <a:solidFill>
                  <a:srgbClr val="001746"/>
                </a:solidFill>
                <a:latin typeface="Times New Roman" panose="02020603050405020304" pitchFamily="18" charset="0"/>
                <a:cs typeface="Times New Roman" panose="02020603050405020304" pitchFamily="18" charset="0"/>
              </a:rPr>
              <a:t>Foreign Individual Service Providers providing services in the United States:</a:t>
            </a:r>
          </a:p>
          <a:p>
            <a:pPr marL="452628" indent="-342900">
              <a:spcAft>
                <a:spcPts val="0"/>
              </a:spcAft>
              <a:buFont typeface="Wingdings" panose="05000000000000000000" pitchFamily="2" charset="2"/>
              <a:buChar char="§"/>
              <a:defRPr/>
            </a:pPr>
            <a:r>
              <a:rPr lang="en-US" sz="2100" b="1" dirty="0">
                <a:solidFill>
                  <a:srgbClr val="001746"/>
                </a:solidFill>
                <a:latin typeface="Times New Roman" panose="02020603050405020304" pitchFamily="18" charset="0"/>
                <a:cs typeface="Times New Roman" panose="02020603050405020304" pitchFamily="18" charset="0"/>
              </a:rPr>
              <a:t>Special rules apply to foreign individual service providers.  Business administrators should contact the Office of Tax Compliance prior to the engagement at </a:t>
            </a:r>
            <a:r>
              <a:rPr lang="en-US" sz="2100" b="1" dirty="0">
                <a:solidFill>
                  <a:srgbClr val="00B0F0"/>
                </a:solidFill>
                <a:latin typeface="Times New Roman" panose="02020603050405020304" pitchFamily="18" charset="0"/>
                <a:cs typeface="Times New Roman" panose="02020603050405020304" pitchFamily="18" charset="0"/>
                <a:hlinkClick r:id="rId2"/>
              </a:rPr>
              <a:t>taxdept@drexel.edu</a:t>
            </a:r>
            <a:r>
              <a:rPr lang="en-US" sz="2100" b="1" dirty="0">
                <a:solidFill>
                  <a:srgbClr val="001746"/>
                </a:solidFill>
                <a:latin typeface="Times New Roman" panose="02020603050405020304" pitchFamily="18" charset="0"/>
                <a:cs typeface="Times New Roman" panose="02020603050405020304" pitchFamily="18" charset="0"/>
              </a:rPr>
              <a:t> or (215) 895-6880.  </a:t>
            </a:r>
            <a:endParaRPr lang="en-US" b="1" dirty="0">
              <a:solidFill>
                <a:srgbClr val="001746"/>
              </a:solidFill>
              <a:latin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pPr>
              <a:defRPr/>
            </a:pPr>
            <a:fld id="{7A0ED258-E986-4B49-9769-F5E84E1D1633}" type="slidenum">
              <a:rPr lang="en-US" smtClean="0"/>
              <a:pPr>
                <a:defRPr/>
              </a:pPr>
              <a:t>12</a:t>
            </a:fld>
            <a:endParaRPr lang="en-US"/>
          </a:p>
        </p:txBody>
      </p:sp>
      <p:sp>
        <p:nvSpPr>
          <p:cNvPr id="5" name="Title 4">
            <a:extLst>
              <a:ext uri="{FF2B5EF4-FFF2-40B4-BE49-F238E27FC236}">
                <a16:creationId xmlns:a16="http://schemas.microsoft.com/office/drawing/2014/main" id="{7CCBF810-706A-4847-AF9A-822FCC04A111}"/>
              </a:ext>
            </a:extLst>
          </p:cNvPr>
          <p:cNvSpPr>
            <a:spLocks noGrp="1"/>
          </p:cNvSpPr>
          <p:nvPr>
            <p:ph type="title"/>
          </p:nvPr>
        </p:nvSpPr>
        <p:spPr/>
        <p:txBody>
          <a:bodyPr>
            <a:normAutofit/>
          </a:bodyPr>
          <a:lstStyle/>
          <a:p>
            <a:r>
              <a:rPr lang="en-US" sz="3300" b="1" dirty="0">
                <a:solidFill>
                  <a:srgbClr val="001746"/>
                </a:solidFill>
                <a:latin typeface="Times New Roman" panose="02020603050405020304" pitchFamily="18" charset="0"/>
                <a:cs typeface="Times New Roman" panose="02020603050405020304" pitchFamily="18" charset="0"/>
              </a:rPr>
              <a:t>SPECIAL SITUATIONS</a:t>
            </a:r>
          </a:p>
        </p:txBody>
      </p:sp>
      <p:pic>
        <p:nvPicPr>
          <p:cNvPr id="10" name="Picture 9">
            <a:extLst>
              <a:ext uri="{FF2B5EF4-FFF2-40B4-BE49-F238E27FC236}">
                <a16:creationId xmlns:a16="http://schemas.microsoft.com/office/drawing/2014/main" id="{77E6EBE4-24C8-4A47-819C-5C07860C02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96200" y="381000"/>
            <a:ext cx="990600" cy="982431"/>
          </a:xfrm>
          <a:prstGeom prst="rect">
            <a:avLst/>
          </a:prstGeom>
        </p:spPr>
      </p:pic>
    </p:spTree>
    <p:extLst>
      <p:ext uri="{BB962C8B-B14F-4D97-AF65-F5344CB8AC3E}">
        <p14:creationId xmlns:p14="http://schemas.microsoft.com/office/powerpoint/2010/main" val="41624080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61DD7-F65D-4974-99B8-211D0792C06B}"/>
              </a:ext>
            </a:extLst>
          </p:cNvPr>
          <p:cNvSpPr>
            <a:spLocks noGrp="1"/>
          </p:cNvSpPr>
          <p:nvPr>
            <p:ph type="title"/>
          </p:nvPr>
        </p:nvSpPr>
        <p:spPr/>
        <p:txBody>
          <a:bodyPr>
            <a:normAutofit/>
          </a:bodyPr>
          <a:lstStyle/>
          <a:p>
            <a:r>
              <a:rPr lang="en-US" sz="3300" b="1" dirty="0">
                <a:solidFill>
                  <a:srgbClr val="001746"/>
                </a:solidFill>
                <a:latin typeface="Times New Roman" panose="02020603050405020304" pitchFamily="18" charset="0"/>
                <a:ea typeface="+mn-ea"/>
                <a:cs typeface="Times New Roman" panose="02020603050405020304" pitchFamily="18" charset="0"/>
              </a:rPr>
              <a:t>EXCEPTIONS</a:t>
            </a:r>
          </a:p>
        </p:txBody>
      </p:sp>
      <p:sp>
        <p:nvSpPr>
          <p:cNvPr id="3" name="Content Placeholder 2">
            <a:extLst>
              <a:ext uri="{FF2B5EF4-FFF2-40B4-BE49-F238E27FC236}">
                <a16:creationId xmlns:a16="http://schemas.microsoft.com/office/drawing/2014/main" id="{BF09BB87-F229-4655-8B6B-75FE58FB5244}"/>
              </a:ext>
            </a:extLst>
          </p:cNvPr>
          <p:cNvSpPr>
            <a:spLocks noGrp="1"/>
          </p:cNvSpPr>
          <p:nvPr>
            <p:ph idx="1"/>
          </p:nvPr>
        </p:nvSpPr>
        <p:spPr/>
        <p:txBody>
          <a:bodyPr>
            <a:normAutofit fontScale="92500" lnSpcReduction="20000"/>
          </a:bodyPr>
          <a:lstStyle/>
          <a:p>
            <a:pPr marL="109728" indent="0">
              <a:spcAft>
                <a:spcPts val="0"/>
              </a:spcAft>
              <a:buNone/>
              <a:defRPr/>
            </a:pPr>
            <a:r>
              <a:rPr lang="en-US" b="1" dirty="0">
                <a:solidFill>
                  <a:srgbClr val="001746"/>
                </a:solidFill>
                <a:latin typeface="Times New Roman" panose="02020603050405020304" pitchFamily="18" charset="0"/>
                <a:cs typeface="Times New Roman" panose="02020603050405020304" pitchFamily="18" charset="0"/>
              </a:rPr>
              <a:t>Payments to limited-engagement Speakers, Artists, or Performers who:</a:t>
            </a:r>
          </a:p>
          <a:p>
            <a:pPr marL="452628" indent="-342900">
              <a:spcAft>
                <a:spcPts val="0"/>
              </a:spcAft>
              <a:buFont typeface="Wingdings" panose="05000000000000000000" pitchFamily="2" charset="2"/>
              <a:buChar char="§"/>
              <a:defRPr/>
            </a:pPr>
            <a:r>
              <a:rPr lang="en-US" b="1" dirty="0">
                <a:solidFill>
                  <a:srgbClr val="001746"/>
                </a:solidFill>
                <a:latin typeface="Times New Roman" panose="02020603050405020304" pitchFamily="18" charset="0"/>
                <a:cs typeface="Times New Roman" panose="02020603050405020304" pitchFamily="18" charset="0"/>
              </a:rPr>
              <a:t>Are eligible to use and are engaged using the Speaker, Artist, or Performer Agreement, and</a:t>
            </a:r>
          </a:p>
          <a:p>
            <a:pPr marL="452628" indent="-342900">
              <a:spcAft>
                <a:spcPts val="0"/>
              </a:spcAft>
              <a:buFont typeface="Wingdings" panose="05000000000000000000" pitchFamily="2" charset="2"/>
              <a:buChar char="§"/>
              <a:defRPr/>
            </a:pPr>
            <a:r>
              <a:rPr lang="en-US" b="1" dirty="0">
                <a:solidFill>
                  <a:srgbClr val="001746"/>
                </a:solidFill>
                <a:latin typeface="Times New Roman" panose="02020603050405020304" pitchFamily="18" charset="0"/>
                <a:cs typeface="Times New Roman" panose="02020603050405020304" pitchFamily="18" charset="0"/>
              </a:rPr>
              <a:t>Will be paid less than $600</a:t>
            </a:r>
          </a:p>
          <a:p>
            <a:pPr marL="109728" indent="0">
              <a:spcAft>
                <a:spcPts val="0"/>
              </a:spcAft>
              <a:buNone/>
              <a:defRPr/>
            </a:pPr>
            <a:r>
              <a:rPr lang="en-US" b="1" dirty="0">
                <a:solidFill>
                  <a:srgbClr val="001746"/>
                </a:solidFill>
                <a:latin typeface="Times New Roman" panose="02020603050405020304" pitchFamily="18" charset="0"/>
                <a:cs typeface="Times New Roman" panose="02020603050405020304" pitchFamily="18" charset="0"/>
              </a:rPr>
              <a:t>Are not required to complete the Certification. </a:t>
            </a:r>
            <a:r>
              <a:rPr lang="en-US" b="1" dirty="0">
                <a:solidFill>
                  <a:srgbClr val="FF0000"/>
                </a:solidFill>
                <a:latin typeface="Times New Roman" panose="02020603050405020304" pitchFamily="18" charset="0"/>
                <a:cs typeface="Times New Roman" panose="02020603050405020304" pitchFamily="18" charset="0"/>
              </a:rPr>
              <a:t>(New change to policy, similar to previous speaker exception but expands group to include artists and performers)</a:t>
            </a:r>
            <a:endParaRPr lang="en-US" b="1" dirty="0">
              <a:solidFill>
                <a:srgbClr val="001746"/>
              </a:solidFill>
              <a:latin typeface="Times New Roman" panose="02020603050405020304" pitchFamily="18" charset="0"/>
              <a:cs typeface="Times New Roman" panose="02020603050405020304" pitchFamily="18" charset="0"/>
            </a:endParaRPr>
          </a:p>
          <a:p>
            <a:pPr marL="109728" indent="0">
              <a:spcAft>
                <a:spcPts val="0"/>
              </a:spcAft>
              <a:buNone/>
              <a:defRPr/>
            </a:pPr>
            <a:endParaRPr lang="en-US" b="1" dirty="0">
              <a:solidFill>
                <a:srgbClr val="001746"/>
              </a:solidFill>
              <a:latin typeface="Times New Roman" panose="02020603050405020304" pitchFamily="18" charset="0"/>
              <a:cs typeface="Times New Roman" panose="02020603050405020304" pitchFamily="18" charset="0"/>
            </a:endParaRPr>
          </a:p>
          <a:p>
            <a:pPr marL="109728" indent="0">
              <a:spcAft>
                <a:spcPts val="0"/>
              </a:spcAft>
              <a:buNone/>
              <a:defRPr/>
            </a:pPr>
            <a:r>
              <a:rPr lang="en-US" b="1" dirty="0">
                <a:solidFill>
                  <a:srgbClr val="001746"/>
                </a:solidFill>
                <a:latin typeface="Times New Roman" panose="02020603050405020304" pitchFamily="18" charset="0"/>
                <a:cs typeface="Times New Roman" panose="02020603050405020304" pitchFamily="18" charset="0"/>
              </a:rPr>
              <a:t>Payments to Game Officials who: </a:t>
            </a:r>
          </a:p>
          <a:p>
            <a:pPr marL="452628" indent="-342900">
              <a:spcAft>
                <a:spcPts val="0"/>
              </a:spcAft>
              <a:buFont typeface="Wingdings" panose="05000000000000000000" pitchFamily="2" charset="2"/>
              <a:buChar char="§"/>
              <a:defRPr/>
            </a:pPr>
            <a:r>
              <a:rPr lang="en-US" b="1" dirty="0">
                <a:solidFill>
                  <a:srgbClr val="001746"/>
                </a:solidFill>
                <a:latin typeface="Times New Roman" panose="02020603050405020304" pitchFamily="18" charset="0"/>
                <a:cs typeface="Times New Roman" panose="02020603050405020304" pitchFamily="18" charset="0"/>
              </a:rPr>
              <a:t>Are eligible to use and are engaged using the Game Official Agreement, and </a:t>
            </a:r>
          </a:p>
          <a:p>
            <a:pPr marL="452628" indent="-342900">
              <a:spcAft>
                <a:spcPts val="0"/>
              </a:spcAft>
              <a:buFont typeface="Wingdings" panose="05000000000000000000" pitchFamily="2" charset="2"/>
              <a:buChar char="§"/>
              <a:defRPr/>
            </a:pPr>
            <a:r>
              <a:rPr lang="en-US" b="1" dirty="0">
                <a:solidFill>
                  <a:srgbClr val="001746"/>
                </a:solidFill>
                <a:latin typeface="Times New Roman" panose="02020603050405020304" pitchFamily="18" charset="0"/>
                <a:cs typeface="Times New Roman" panose="02020603050405020304" pitchFamily="18" charset="0"/>
              </a:rPr>
              <a:t>Will be paid less than $600 </a:t>
            </a:r>
          </a:p>
          <a:p>
            <a:pPr marL="109728" indent="0">
              <a:spcAft>
                <a:spcPts val="0"/>
              </a:spcAft>
              <a:buNone/>
              <a:defRPr/>
            </a:pPr>
            <a:r>
              <a:rPr lang="en-US" b="1" dirty="0">
                <a:solidFill>
                  <a:srgbClr val="001746"/>
                </a:solidFill>
                <a:latin typeface="Times New Roman" panose="02020603050405020304" pitchFamily="18" charset="0"/>
                <a:cs typeface="Times New Roman" panose="02020603050405020304" pitchFamily="18" charset="0"/>
              </a:rPr>
              <a:t>Are not required to complete the Certification. </a:t>
            </a:r>
            <a:r>
              <a:rPr lang="en-US" b="1" dirty="0">
                <a:solidFill>
                  <a:srgbClr val="FF0000"/>
                </a:solidFill>
                <a:latin typeface="Times New Roman" panose="02020603050405020304" pitchFamily="18" charset="0"/>
                <a:cs typeface="Times New Roman" panose="02020603050405020304" pitchFamily="18" charset="0"/>
              </a:rPr>
              <a:t>(New change to policy)</a:t>
            </a:r>
            <a:endParaRPr lang="en-US" b="1" dirty="0">
              <a:solidFill>
                <a:srgbClr val="001746"/>
              </a:solidFill>
              <a:latin typeface="Times New Roman" panose="02020603050405020304" pitchFamily="18" charset="0"/>
              <a:cs typeface="Times New Roman" panose="02020603050405020304" pitchFamily="18" charset="0"/>
            </a:endParaRPr>
          </a:p>
          <a:p>
            <a:pPr marL="109728" indent="0">
              <a:spcAft>
                <a:spcPts val="0"/>
              </a:spcAft>
              <a:buNone/>
              <a:defRPr/>
            </a:pPr>
            <a:endParaRPr lang="en-US" b="1" dirty="0">
              <a:solidFill>
                <a:srgbClr val="001746"/>
              </a:solidFill>
              <a:latin typeface="Times New Roman" panose="02020603050405020304" pitchFamily="18"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1696CF1A-7EF8-40F4-9B91-80B4BA7A4C26}"/>
              </a:ext>
            </a:extLst>
          </p:cNvPr>
          <p:cNvSpPr>
            <a:spLocks noGrp="1"/>
          </p:cNvSpPr>
          <p:nvPr>
            <p:ph type="sldNum" sz="quarter" idx="12"/>
          </p:nvPr>
        </p:nvSpPr>
        <p:spPr/>
        <p:txBody>
          <a:bodyPr/>
          <a:lstStyle/>
          <a:p>
            <a:pPr>
              <a:defRPr/>
            </a:pPr>
            <a:fld id="{7A0ED258-E986-4B49-9769-F5E84E1D1633}" type="slidenum">
              <a:rPr lang="en-US" smtClean="0"/>
              <a:pPr>
                <a:defRPr/>
              </a:pPr>
              <a:t>13</a:t>
            </a:fld>
            <a:endParaRPr lang="en-US"/>
          </a:p>
        </p:txBody>
      </p:sp>
      <p:pic>
        <p:nvPicPr>
          <p:cNvPr id="5" name="Picture 4">
            <a:extLst>
              <a:ext uri="{FF2B5EF4-FFF2-40B4-BE49-F238E27FC236}">
                <a16:creationId xmlns:a16="http://schemas.microsoft.com/office/drawing/2014/main" id="{1AF70F5F-BFC8-45C3-A19F-DE06D1F8DF8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6200" y="381000"/>
            <a:ext cx="990600" cy="982431"/>
          </a:xfrm>
          <a:prstGeom prst="rect">
            <a:avLst/>
          </a:prstGeom>
        </p:spPr>
      </p:pic>
    </p:spTree>
    <p:extLst>
      <p:ext uri="{BB962C8B-B14F-4D97-AF65-F5344CB8AC3E}">
        <p14:creationId xmlns:p14="http://schemas.microsoft.com/office/powerpoint/2010/main" val="32261181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61DD7-F65D-4974-99B8-211D0792C06B}"/>
              </a:ext>
            </a:extLst>
          </p:cNvPr>
          <p:cNvSpPr>
            <a:spLocks noGrp="1"/>
          </p:cNvSpPr>
          <p:nvPr>
            <p:ph type="title"/>
          </p:nvPr>
        </p:nvSpPr>
        <p:spPr/>
        <p:txBody>
          <a:bodyPr>
            <a:normAutofit/>
          </a:bodyPr>
          <a:lstStyle/>
          <a:p>
            <a:r>
              <a:rPr lang="en-US" sz="3300" b="1" dirty="0">
                <a:solidFill>
                  <a:srgbClr val="001746"/>
                </a:solidFill>
                <a:latin typeface="Times New Roman" panose="02020603050405020304" pitchFamily="18" charset="0"/>
                <a:ea typeface="+mn-ea"/>
                <a:cs typeface="Times New Roman" panose="02020603050405020304" pitchFamily="18" charset="0"/>
              </a:rPr>
              <a:t>SUMMARY OF CERTIFICATION FORM CHANGES</a:t>
            </a:r>
          </a:p>
        </p:txBody>
      </p:sp>
      <p:sp>
        <p:nvSpPr>
          <p:cNvPr id="3" name="Content Placeholder 2">
            <a:extLst>
              <a:ext uri="{FF2B5EF4-FFF2-40B4-BE49-F238E27FC236}">
                <a16:creationId xmlns:a16="http://schemas.microsoft.com/office/drawing/2014/main" id="{BF09BB87-F229-4655-8B6B-75FE58FB5244}"/>
              </a:ext>
            </a:extLst>
          </p:cNvPr>
          <p:cNvSpPr>
            <a:spLocks noGrp="1"/>
          </p:cNvSpPr>
          <p:nvPr>
            <p:ph idx="1"/>
          </p:nvPr>
        </p:nvSpPr>
        <p:spPr/>
        <p:txBody>
          <a:bodyPr>
            <a:normAutofit/>
          </a:bodyPr>
          <a:lstStyle/>
          <a:p>
            <a:pPr marL="109728" indent="0">
              <a:spcAft>
                <a:spcPts val="0"/>
              </a:spcAft>
              <a:buNone/>
              <a:defRPr/>
            </a:pPr>
            <a:r>
              <a:rPr lang="en-US" b="1" dirty="0">
                <a:solidFill>
                  <a:srgbClr val="001746"/>
                </a:solidFill>
                <a:latin typeface="Times New Roman" panose="02020603050405020304" pitchFamily="18" charset="0"/>
                <a:cs typeface="Times New Roman" panose="02020603050405020304" pitchFamily="18" charset="0"/>
              </a:rPr>
              <a:t>Certification for Determination of Independent Contractor Status (‘Certification form’) has been broken out into two separate sections:</a:t>
            </a:r>
          </a:p>
          <a:p>
            <a:pPr marL="452628" indent="-342900">
              <a:spcAft>
                <a:spcPts val="0"/>
              </a:spcAft>
              <a:buFont typeface="Wingdings" panose="05000000000000000000" pitchFamily="2" charset="2"/>
              <a:buChar char="§"/>
              <a:defRPr/>
            </a:pPr>
            <a:r>
              <a:rPr lang="en-US" b="1" dirty="0">
                <a:solidFill>
                  <a:srgbClr val="001746"/>
                </a:solidFill>
                <a:latin typeface="Times New Roman" panose="02020603050405020304" pitchFamily="18" charset="0"/>
                <a:cs typeface="Times New Roman" panose="02020603050405020304" pitchFamily="18" charset="0"/>
              </a:rPr>
              <a:t>Section 1 should be completed by the requesting department.</a:t>
            </a:r>
          </a:p>
          <a:p>
            <a:pPr marL="452628" indent="-342900">
              <a:spcAft>
                <a:spcPts val="0"/>
              </a:spcAft>
              <a:buFont typeface="Wingdings" panose="05000000000000000000" pitchFamily="2" charset="2"/>
              <a:buChar char="§"/>
              <a:defRPr/>
            </a:pPr>
            <a:r>
              <a:rPr lang="en-US" b="1" dirty="0">
                <a:solidFill>
                  <a:srgbClr val="001746"/>
                </a:solidFill>
                <a:latin typeface="Times New Roman" panose="02020603050405020304" pitchFamily="18" charset="0"/>
                <a:cs typeface="Times New Roman" panose="02020603050405020304" pitchFamily="18" charset="0"/>
              </a:rPr>
              <a:t>Section 2 should be completed by individual service provider AFTER department completes Section 1.</a:t>
            </a:r>
          </a:p>
        </p:txBody>
      </p:sp>
      <p:sp>
        <p:nvSpPr>
          <p:cNvPr id="4" name="Slide Number Placeholder 3">
            <a:extLst>
              <a:ext uri="{FF2B5EF4-FFF2-40B4-BE49-F238E27FC236}">
                <a16:creationId xmlns:a16="http://schemas.microsoft.com/office/drawing/2014/main" id="{1696CF1A-7EF8-40F4-9B91-80B4BA7A4C26}"/>
              </a:ext>
            </a:extLst>
          </p:cNvPr>
          <p:cNvSpPr>
            <a:spLocks noGrp="1"/>
          </p:cNvSpPr>
          <p:nvPr>
            <p:ph type="sldNum" sz="quarter" idx="12"/>
          </p:nvPr>
        </p:nvSpPr>
        <p:spPr/>
        <p:txBody>
          <a:bodyPr/>
          <a:lstStyle/>
          <a:p>
            <a:pPr>
              <a:defRPr/>
            </a:pPr>
            <a:fld id="{7A0ED258-E986-4B49-9769-F5E84E1D1633}" type="slidenum">
              <a:rPr lang="en-US" smtClean="0"/>
              <a:pPr>
                <a:defRPr/>
              </a:pPr>
              <a:t>14</a:t>
            </a:fld>
            <a:endParaRPr lang="en-US"/>
          </a:p>
        </p:txBody>
      </p:sp>
      <p:pic>
        <p:nvPicPr>
          <p:cNvPr id="5" name="Picture 4">
            <a:extLst>
              <a:ext uri="{FF2B5EF4-FFF2-40B4-BE49-F238E27FC236}">
                <a16:creationId xmlns:a16="http://schemas.microsoft.com/office/drawing/2014/main" id="{1AF70F5F-BFC8-45C3-A19F-DE06D1F8DF8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6200" y="381000"/>
            <a:ext cx="990600" cy="982431"/>
          </a:xfrm>
          <a:prstGeom prst="rect">
            <a:avLst/>
          </a:prstGeom>
        </p:spPr>
      </p:pic>
    </p:spTree>
    <p:extLst>
      <p:ext uri="{BB962C8B-B14F-4D97-AF65-F5344CB8AC3E}">
        <p14:creationId xmlns:p14="http://schemas.microsoft.com/office/powerpoint/2010/main" val="418102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1"/>
          <p:cNvSpPr>
            <a:spLocks noGrp="1"/>
          </p:cNvSpPr>
          <p:nvPr>
            <p:ph idx="1"/>
          </p:nvPr>
        </p:nvSpPr>
        <p:spPr>
          <a:xfrm>
            <a:off x="822959" y="1845734"/>
            <a:ext cx="7543801" cy="4021666"/>
          </a:xfrm>
        </p:spPr>
        <p:txBody>
          <a:bodyPr>
            <a:normAutofit/>
          </a:bodyPr>
          <a:lstStyle/>
          <a:p>
            <a:pPr marL="109728" indent="0">
              <a:lnSpc>
                <a:spcPct val="100000"/>
              </a:lnSpc>
              <a:spcAft>
                <a:spcPts val="0"/>
              </a:spcAft>
              <a:buNone/>
              <a:defRPr/>
            </a:pPr>
            <a:r>
              <a:rPr lang="en-US" b="1" u="sng" dirty="0">
                <a:solidFill>
                  <a:srgbClr val="FF0000"/>
                </a:solidFill>
                <a:latin typeface="Times New Roman" panose="02020603050405020304" pitchFamily="18" charset="0"/>
                <a:cs typeface="Times New Roman" panose="02020603050405020304" pitchFamily="18" charset="0"/>
              </a:rPr>
              <a:t>BEFORE</a:t>
            </a:r>
            <a:r>
              <a:rPr lang="en-US" b="1" dirty="0">
                <a:solidFill>
                  <a:srgbClr val="001746"/>
                </a:solidFill>
                <a:latin typeface="Times New Roman" panose="02020603050405020304" pitchFamily="18" charset="0"/>
                <a:cs typeface="Times New Roman" panose="02020603050405020304" pitchFamily="18" charset="0"/>
              </a:rPr>
              <a:t> engaging an outside service provider who is an individual, sole proprietor or SMLLC:</a:t>
            </a:r>
          </a:p>
          <a:p>
            <a:pPr marL="624078" indent="-514350">
              <a:lnSpc>
                <a:spcPct val="100000"/>
              </a:lnSpc>
              <a:spcAft>
                <a:spcPts val="0"/>
              </a:spcAft>
              <a:buFont typeface="+mj-lt"/>
              <a:buAutoNum type="arabicPeriod"/>
              <a:defRPr/>
            </a:pPr>
            <a:r>
              <a:rPr lang="en-US" b="1" dirty="0">
                <a:solidFill>
                  <a:srgbClr val="001746"/>
                </a:solidFill>
                <a:latin typeface="Times New Roman" panose="02020603050405020304" pitchFamily="18" charset="0"/>
                <a:cs typeface="Times New Roman" panose="02020603050405020304" pitchFamily="18" charset="0"/>
              </a:rPr>
              <a:t>The requesting department must complete Section 1 of the Certification form:</a:t>
            </a:r>
          </a:p>
          <a:p>
            <a:pPr marL="916686" lvl="1" indent="-514350">
              <a:lnSpc>
                <a:spcPct val="100000"/>
              </a:lnSpc>
              <a:spcAft>
                <a:spcPts val="0"/>
              </a:spcAft>
              <a:buFont typeface="Wingdings" panose="05000000000000000000" pitchFamily="2" charset="2"/>
              <a:buChar char="§"/>
              <a:defRPr/>
            </a:pPr>
            <a:r>
              <a:rPr lang="en-US" b="1" dirty="0">
                <a:solidFill>
                  <a:srgbClr val="001746"/>
                </a:solidFill>
                <a:latin typeface="Times New Roman" panose="02020603050405020304" pitchFamily="18" charset="0"/>
                <a:cs typeface="Times New Roman" panose="02020603050405020304" pitchFamily="18" charset="0"/>
              </a:rPr>
              <a:t>If all pre-determination questions in Section 1 can be answered “No”, the Section 1 certification is signed by the employee responsible for contracting the services, AND an individual within the contracting department with authority to approve the purchase.</a:t>
            </a:r>
          </a:p>
          <a:p>
            <a:pPr marL="916686" lvl="1" indent="-514350">
              <a:lnSpc>
                <a:spcPct val="100000"/>
              </a:lnSpc>
              <a:spcAft>
                <a:spcPts val="0"/>
              </a:spcAft>
              <a:buFont typeface="Wingdings" panose="05000000000000000000" pitchFamily="2" charset="2"/>
              <a:buChar char="§"/>
              <a:defRPr/>
            </a:pPr>
            <a:r>
              <a:rPr lang="en-US" b="1" dirty="0">
                <a:solidFill>
                  <a:srgbClr val="001746"/>
                </a:solidFill>
                <a:latin typeface="Times New Roman" panose="02020603050405020304" pitchFamily="18" charset="0"/>
                <a:cs typeface="Times New Roman" panose="02020603050405020304" pitchFamily="18" charset="0"/>
              </a:rPr>
              <a:t>If any pre-determination questions in Section 1 are answered “Yes”, follow the instructions on the Certification form.</a:t>
            </a:r>
          </a:p>
        </p:txBody>
      </p:sp>
      <p:sp>
        <p:nvSpPr>
          <p:cNvPr id="4" name="Slide Number Placeholder 3"/>
          <p:cNvSpPr>
            <a:spLocks noGrp="1"/>
          </p:cNvSpPr>
          <p:nvPr>
            <p:ph type="sldNum" sz="quarter" idx="12"/>
          </p:nvPr>
        </p:nvSpPr>
        <p:spPr/>
        <p:txBody>
          <a:bodyPr/>
          <a:lstStyle/>
          <a:p>
            <a:pPr>
              <a:defRPr/>
            </a:pPr>
            <a:fld id="{7A0ED258-E986-4B49-9769-F5E84E1D1633}" type="slidenum">
              <a:rPr lang="en-US" smtClean="0"/>
              <a:pPr>
                <a:defRPr/>
              </a:pPr>
              <a:t>15</a:t>
            </a:fld>
            <a:endParaRPr lang="en-US"/>
          </a:p>
        </p:txBody>
      </p:sp>
      <p:sp>
        <p:nvSpPr>
          <p:cNvPr id="5" name="Title 4">
            <a:extLst>
              <a:ext uri="{FF2B5EF4-FFF2-40B4-BE49-F238E27FC236}">
                <a16:creationId xmlns:a16="http://schemas.microsoft.com/office/drawing/2014/main" id="{7CCBF810-706A-4847-AF9A-822FCC04A111}"/>
              </a:ext>
            </a:extLst>
          </p:cNvPr>
          <p:cNvSpPr>
            <a:spLocks noGrp="1"/>
          </p:cNvSpPr>
          <p:nvPr>
            <p:ph type="title"/>
          </p:nvPr>
        </p:nvSpPr>
        <p:spPr/>
        <p:txBody>
          <a:bodyPr>
            <a:normAutofit/>
          </a:bodyPr>
          <a:lstStyle/>
          <a:p>
            <a:r>
              <a:rPr lang="en-US" sz="3300" b="1" dirty="0">
                <a:solidFill>
                  <a:srgbClr val="001746"/>
                </a:solidFill>
                <a:latin typeface="Times New Roman" panose="02020603050405020304" pitchFamily="18" charset="0"/>
                <a:cs typeface="Times New Roman" panose="02020603050405020304" pitchFamily="18" charset="0"/>
              </a:rPr>
              <a:t>INDENDEPENT CONTRACTOR CLASSIFICATION PROCESS </a:t>
            </a:r>
            <a:br>
              <a:rPr lang="en-US" sz="3300" b="1" dirty="0">
                <a:solidFill>
                  <a:srgbClr val="001746"/>
                </a:solidFill>
                <a:latin typeface="Times New Roman" panose="02020603050405020304" pitchFamily="18" charset="0"/>
                <a:cs typeface="Times New Roman" panose="02020603050405020304" pitchFamily="18" charset="0"/>
              </a:rPr>
            </a:br>
            <a:r>
              <a:rPr lang="en-US" sz="3300" b="1" dirty="0">
                <a:solidFill>
                  <a:srgbClr val="001746"/>
                </a:solidFill>
                <a:latin typeface="Times New Roman" panose="02020603050405020304" pitchFamily="18" charset="0"/>
                <a:cs typeface="Times New Roman" panose="02020603050405020304" pitchFamily="18" charset="0"/>
              </a:rPr>
              <a:t>WALK-THROUGH</a:t>
            </a:r>
          </a:p>
        </p:txBody>
      </p:sp>
      <p:pic>
        <p:nvPicPr>
          <p:cNvPr id="10" name="Picture 9">
            <a:extLst>
              <a:ext uri="{FF2B5EF4-FFF2-40B4-BE49-F238E27FC236}">
                <a16:creationId xmlns:a16="http://schemas.microsoft.com/office/drawing/2014/main" id="{77E6EBE4-24C8-4A47-819C-5C07860C029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6200" y="381000"/>
            <a:ext cx="990600" cy="982431"/>
          </a:xfrm>
          <a:prstGeom prst="rect">
            <a:avLst/>
          </a:prstGeom>
        </p:spPr>
      </p:pic>
    </p:spTree>
    <p:extLst>
      <p:ext uri="{BB962C8B-B14F-4D97-AF65-F5344CB8AC3E}">
        <p14:creationId xmlns:p14="http://schemas.microsoft.com/office/powerpoint/2010/main" val="11324610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1"/>
          <p:cNvSpPr>
            <a:spLocks noGrp="1"/>
          </p:cNvSpPr>
          <p:nvPr>
            <p:ph idx="1"/>
          </p:nvPr>
        </p:nvSpPr>
        <p:spPr>
          <a:xfrm>
            <a:off x="822959" y="1845734"/>
            <a:ext cx="7543801" cy="4478866"/>
          </a:xfrm>
        </p:spPr>
        <p:txBody>
          <a:bodyPr>
            <a:normAutofit/>
          </a:bodyPr>
          <a:lstStyle/>
          <a:p>
            <a:pPr marL="566928" indent="-457200">
              <a:spcAft>
                <a:spcPts val="0"/>
              </a:spcAft>
              <a:buFont typeface="+mj-lt"/>
              <a:buAutoNum type="arabicPeriod" startAt="2"/>
              <a:defRPr/>
            </a:pPr>
            <a:r>
              <a:rPr lang="en-US" b="1" dirty="0">
                <a:solidFill>
                  <a:srgbClr val="001746"/>
                </a:solidFill>
                <a:latin typeface="Times New Roman" panose="02020603050405020304" pitchFamily="18" charset="0"/>
                <a:cs typeface="Times New Roman" panose="02020603050405020304" pitchFamily="18" charset="0"/>
              </a:rPr>
              <a:t>Department provides Section 2 of the Certification form to Individual Service Provider for completion and signature. Section 1 should not be provided to Individual Service Provider.</a:t>
            </a:r>
          </a:p>
          <a:p>
            <a:pPr marL="566928" indent="-457200">
              <a:spcAft>
                <a:spcPts val="0"/>
              </a:spcAft>
              <a:buFont typeface="+mj-lt"/>
              <a:buAutoNum type="arabicPeriod" startAt="2"/>
              <a:defRPr/>
            </a:pPr>
            <a:r>
              <a:rPr lang="en-US" b="1" dirty="0">
                <a:solidFill>
                  <a:srgbClr val="001746"/>
                </a:solidFill>
                <a:latin typeface="Times New Roman" panose="02020603050405020304" pitchFamily="18" charset="0"/>
                <a:cs typeface="Times New Roman" panose="02020603050405020304" pitchFamily="18" charset="0"/>
              </a:rPr>
              <a:t>Department emails the following materials to the Office of Tax Compliance at </a:t>
            </a:r>
            <a:r>
              <a:rPr lang="en-US" b="1" dirty="0">
                <a:solidFill>
                  <a:srgbClr val="001746"/>
                </a:solidFill>
                <a:latin typeface="Times New Roman" panose="02020603050405020304" pitchFamily="18" charset="0"/>
                <a:cs typeface="Times New Roman" panose="02020603050405020304" pitchFamily="18" charset="0"/>
                <a:hlinkClick r:id="rId2"/>
              </a:rPr>
              <a:t>taxdept@drexel.edu</a:t>
            </a:r>
            <a:r>
              <a:rPr lang="en-US" b="1" dirty="0">
                <a:solidFill>
                  <a:srgbClr val="001746"/>
                </a:solidFill>
                <a:latin typeface="Times New Roman" panose="02020603050405020304" pitchFamily="18" charset="0"/>
                <a:cs typeface="Times New Roman" panose="02020603050405020304" pitchFamily="18" charset="0"/>
              </a:rPr>
              <a:t> for review:</a:t>
            </a:r>
          </a:p>
          <a:p>
            <a:pPr marL="859536" lvl="1" indent="-457200">
              <a:spcAft>
                <a:spcPts val="0"/>
              </a:spcAft>
              <a:buFont typeface="Wingdings" panose="05000000000000000000" pitchFamily="2" charset="2"/>
              <a:buChar char="§"/>
              <a:defRPr/>
            </a:pPr>
            <a:r>
              <a:rPr lang="en-US" b="1" dirty="0">
                <a:solidFill>
                  <a:srgbClr val="001746"/>
                </a:solidFill>
                <a:latin typeface="Times New Roman" panose="02020603050405020304" pitchFamily="18" charset="0"/>
                <a:cs typeface="Times New Roman" panose="02020603050405020304" pitchFamily="18" charset="0"/>
              </a:rPr>
              <a:t>Completed and signed Certification Form (Sections 1 and 2);</a:t>
            </a:r>
          </a:p>
          <a:p>
            <a:pPr marL="859536" lvl="1" indent="-457200">
              <a:spcAft>
                <a:spcPts val="0"/>
              </a:spcAft>
              <a:buFont typeface="Wingdings" panose="05000000000000000000" pitchFamily="2" charset="2"/>
              <a:buChar char="§"/>
              <a:defRPr/>
            </a:pPr>
            <a:r>
              <a:rPr lang="en-US" b="1" dirty="0">
                <a:solidFill>
                  <a:srgbClr val="001746"/>
                </a:solidFill>
                <a:latin typeface="Times New Roman" panose="02020603050405020304" pitchFamily="18" charset="0"/>
                <a:cs typeface="Times New Roman" panose="02020603050405020304" pitchFamily="18" charset="0"/>
              </a:rPr>
              <a:t>Scope of Work (must be descriptive; one-word answers will not be accepted); and</a:t>
            </a:r>
          </a:p>
          <a:p>
            <a:pPr marL="859536" lvl="1" indent="-457200">
              <a:spcAft>
                <a:spcPts val="0"/>
              </a:spcAft>
              <a:buFont typeface="Wingdings" panose="05000000000000000000" pitchFamily="2" charset="2"/>
              <a:buChar char="§"/>
              <a:defRPr/>
            </a:pPr>
            <a:r>
              <a:rPr lang="en-US" b="1" dirty="0">
                <a:solidFill>
                  <a:srgbClr val="001746"/>
                </a:solidFill>
                <a:latin typeface="Times New Roman" panose="02020603050405020304" pitchFamily="18" charset="0"/>
                <a:cs typeface="Times New Roman" panose="02020603050405020304" pitchFamily="18" charset="0"/>
              </a:rPr>
              <a:t>Individual Service Provider supporting documentation. Generally, at least one of the following support items will be required to make an Independent Contractor determination: </a:t>
            </a:r>
          </a:p>
          <a:p>
            <a:pPr marL="1042416" lvl="2" indent="-457200">
              <a:spcAft>
                <a:spcPts val="0"/>
              </a:spcAft>
              <a:buFont typeface="+mj-lt"/>
              <a:buAutoNum type="romanLcPeriod"/>
              <a:defRPr/>
            </a:pPr>
            <a:r>
              <a:rPr lang="en-US" sz="1600" b="1" dirty="0">
                <a:solidFill>
                  <a:srgbClr val="001746"/>
                </a:solidFill>
                <a:latin typeface="Times New Roman" panose="02020603050405020304" pitchFamily="18" charset="0"/>
                <a:cs typeface="Times New Roman" panose="02020603050405020304" pitchFamily="18" charset="0"/>
              </a:rPr>
              <a:t>Business website</a:t>
            </a:r>
          </a:p>
          <a:p>
            <a:pPr marL="1042416" lvl="2" indent="-457200">
              <a:spcAft>
                <a:spcPts val="0"/>
              </a:spcAft>
              <a:buFont typeface="+mj-lt"/>
              <a:buAutoNum type="romanLcPeriod"/>
              <a:defRPr/>
            </a:pPr>
            <a:r>
              <a:rPr lang="en-US" sz="1600" b="1" dirty="0">
                <a:solidFill>
                  <a:srgbClr val="001746"/>
                </a:solidFill>
                <a:latin typeface="Times New Roman" panose="02020603050405020304" pitchFamily="18" charset="0"/>
                <a:cs typeface="Times New Roman" panose="02020603050405020304" pitchFamily="18" charset="0"/>
              </a:rPr>
              <a:t>Client list or performance list</a:t>
            </a:r>
          </a:p>
          <a:p>
            <a:pPr marL="1042416" lvl="2" indent="-457200">
              <a:spcAft>
                <a:spcPts val="0"/>
              </a:spcAft>
              <a:buFont typeface="+mj-lt"/>
              <a:buAutoNum type="romanLcPeriod"/>
              <a:defRPr/>
            </a:pPr>
            <a:r>
              <a:rPr lang="en-US" sz="1600" b="1" dirty="0">
                <a:solidFill>
                  <a:srgbClr val="001746"/>
                </a:solidFill>
                <a:latin typeface="Times New Roman" panose="02020603050405020304" pitchFamily="18" charset="0"/>
                <a:cs typeface="Times New Roman" panose="02020603050405020304" pitchFamily="18" charset="0"/>
              </a:rPr>
              <a:t>Professional certification</a:t>
            </a:r>
          </a:p>
          <a:p>
            <a:pPr marL="1042416" lvl="2" indent="-457200">
              <a:spcAft>
                <a:spcPts val="0"/>
              </a:spcAft>
              <a:buFont typeface="+mj-lt"/>
              <a:buAutoNum type="romanLcPeriod"/>
              <a:defRPr/>
            </a:pPr>
            <a:r>
              <a:rPr lang="en-US" sz="1600" b="1" dirty="0">
                <a:solidFill>
                  <a:srgbClr val="001746"/>
                </a:solidFill>
                <a:latin typeface="Times New Roman" panose="02020603050405020304" pitchFamily="18" charset="0"/>
                <a:cs typeface="Times New Roman" panose="02020603050405020304" pitchFamily="18" charset="0"/>
              </a:rPr>
              <a:t>Curriculum Vitae</a:t>
            </a:r>
          </a:p>
        </p:txBody>
      </p:sp>
      <p:sp>
        <p:nvSpPr>
          <p:cNvPr id="4" name="Slide Number Placeholder 3"/>
          <p:cNvSpPr>
            <a:spLocks noGrp="1"/>
          </p:cNvSpPr>
          <p:nvPr>
            <p:ph type="sldNum" sz="quarter" idx="12"/>
          </p:nvPr>
        </p:nvSpPr>
        <p:spPr/>
        <p:txBody>
          <a:bodyPr/>
          <a:lstStyle/>
          <a:p>
            <a:pPr>
              <a:defRPr/>
            </a:pPr>
            <a:fld id="{7A0ED258-E986-4B49-9769-F5E84E1D1633}" type="slidenum">
              <a:rPr lang="en-US" smtClean="0"/>
              <a:pPr>
                <a:defRPr/>
              </a:pPr>
              <a:t>16</a:t>
            </a:fld>
            <a:endParaRPr lang="en-US"/>
          </a:p>
        </p:txBody>
      </p:sp>
      <p:sp>
        <p:nvSpPr>
          <p:cNvPr id="5" name="Title 4">
            <a:extLst>
              <a:ext uri="{FF2B5EF4-FFF2-40B4-BE49-F238E27FC236}">
                <a16:creationId xmlns:a16="http://schemas.microsoft.com/office/drawing/2014/main" id="{7CCBF810-706A-4847-AF9A-822FCC04A111}"/>
              </a:ext>
            </a:extLst>
          </p:cNvPr>
          <p:cNvSpPr>
            <a:spLocks noGrp="1"/>
          </p:cNvSpPr>
          <p:nvPr>
            <p:ph type="title"/>
          </p:nvPr>
        </p:nvSpPr>
        <p:spPr/>
        <p:txBody>
          <a:bodyPr>
            <a:normAutofit/>
          </a:bodyPr>
          <a:lstStyle/>
          <a:p>
            <a:r>
              <a:rPr lang="en-US" sz="3300" b="1" dirty="0">
                <a:solidFill>
                  <a:srgbClr val="001746"/>
                </a:solidFill>
                <a:latin typeface="Times New Roman" panose="02020603050405020304" pitchFamily="18" charset="0"/>
                <a:cs typeface="Times New Roman" panose="02020603050405020304" pitchFamily="18" charset="0"/>
              </a:rPr>
              <a:t>INDENDEPENT CONTRACTOR CLASSIFICATION PROCESS </a:t>
            </a:r>
            <a:br>
              <a:rPr lang="en-US" sz="3300" b="1" dirty="0">
                <a:solidFill>
                  <a:srgbClr val="001746"/>
                </a:solidFill>
                <a:latin typeface="Times New Roman" panose="02020603050405020304" pitchFamily="18" charset="0"/>
                <a:cs typeface="Times New Roman" panose="02020603050405020304" pitchFamily="18" charset="0"/>
              </a:rPr>
            </a:br>
            <a:r>
              <a:rPr lang="en-US" sz="3300" b="1" dirty="0">
                <a:solidFill>
                  <a:srgbClr val="001746"/>
                </a:solidFill>
                <a:latin typeface="Times New Roman" panose="02020603050405020304" pitchFamily="18" charset="0"/>
                <a:cs typeface="Times New Roman" panose="02020603050405020304" pitchFamily="18" charset="0"/>
              </a:rPr>
              <a:t>WALK-THROUGH</a:t>
            </a:r>
          </a:p>
        </p:txBody>
      </p:sp>
      <p:pic>
        <p:nvPicPr>
          <p:cNvPr id="10" name="Picture 9">
            <a:extLst>
              <a:ext uri="{FF2B5EF4-FFF2-40B4-BE49-F238E27FC236}">
                <a16:creationId xmlns:a16="http://schemas.microsoft.com/office/drawing/2014/main" id="{77E6EBE4-24C8-4A47-819C-5C07860C02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96200" y="381000"/>
            <a:ext cx="990600" cy="982431"/>
          </a:xfrm>
          <a:prstGeom prst="rect">
            <a:avLst/>
          </a:prstGeom>
        </p:spPr>
      </p:pic>
    </p:spTree>
    <p:extLst>
      <p:ext uri="{BB962C8B-B14F-4D97-AF65-F5344CB8AC3E}">
        <p14:creationId xmlns:p14="http://schemas.microsoft.com/office/powerpoint/2010/main" val="7207581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CCBF810-706A-4847-AF9A-822FCC04A111}"/>
              </a:ext>
            </a:extLst>
          </p:cNvPr>
          <p:cNvSpPr>
            <a:spLocks noGrp="1"/>
          </p:cNvSpPr>
          <p:nvPr>
            <p:ph type="title"/>
          </p:nvPr>
        </p:nvSpPr>
        <p:spPr/>
        <p:txBody>
          <a:bodyPr>
            <a:normAutofit/>
          </a:bodyPr>
          <a:lstStyle/>
          <a:p>
            <a:r>
              <a:rPr lang="en-US" sz="3300" b="1" dirty="0">
                <a:solidFill>
                  <a:srgbClr val="001746"/>
                </a:solidFill>
                <a:latin typeface="Times New Roman" panose="02020603050405020304" pitchFamily="18" charset="0"/>
                <a:cs typeface="Times New Roman" panose="02020603050405020304" pitchFamily="18" charset="0"/>
              </a:rPr>
              <a:t>INDENDEPENT CONTRACTOR CLASSIFICATION PROCESS </a:t>
            </a:r>
            <a:br>
              <a:rPr lang="en-US" sz="3300" b="1" dirty="0">
                <a:solidFill>
                  <a:srgbClr val="001746"/>
                </a:solidFill>
                <a:latin typeface="Times New Roman" panose="02020603050405020304" pitchFamily="18" charset="0"/>
                <a:cs typeface="Times New Roman" panose="02020603050405020304" pitchFamily="18" charset="0"/>
              </a:rPr>
            </a:br>
            <a:r>
              <a:rPr lang="en-US" sz="3300" b="1" dirty="0">
                <a:solidFill>
                  <a:srgbClr val="001746"/>
                </a:solidFill>
                <a:latin typeface="Times New Roman" panose="02020603050405020304" pitchFamily="18" charset="0"/>
                <a:cs typeface="Times New Roman" panose="02020603050405020304" pitchFamily="18" charset="0"/>
              </a:rPr>
              <a:t>WALK-THROUGH</a:t>
            </a:r>
          </a:p>
        </p:txBody>
      </p:sp>
      <p:sp>
        <p:nvSpPr>
          <p:cNvPr id="12290" name="Content Placeholder 1"/>
          <p:cNvSpPr>
            <a:spLocks noGrp="1"/>
          </p:cNvSpPr>
          <p:nvPr>
            <p:ph idx="1"/>
          </p:nvPr>
        </p:nvSpPr>
        <p:spPr>
          <a:xfrm>
            <a:off x="822959" y="1845734"/>
            <a:ext cx="7543801" cy="4478866"/>
          </a:xfrm>
        </p:spPr>
        <p:txBody>
          <a:bodyPr>
            <a:normAutofit/>
          </a:bodyPr>
          <a:lstStyle/>
          <a:p>
            <a:pPr marL="452628" indent="-342900">
              <a:spcAft>
                <a:spcPts val="0"/>
              </a:spcAft>
              <a:buFont typeface="+mj-lt"/>
              <a:buAutoNum type="arabicPeriod" startAt="4"/>
              <a:defRPr/>
            </a:pPr>
            <a:r>
              <a:rPr lang="en-US" b="1" dirty="0">
                <a:solidFill>
                  <a:srgbClr val="001746"/>
                </a:solidFill>
                <a:latin typeface="Times New Roman" panose="02020603050405020304" pitchFamily="18" charset="0"/>
                <a:cs typeface="Times New Roman" panose="02020603050405020304" pitchFamily="18" charset="0"/>
              </a:rPr>
              <a:t>The Office of Tax Compliance, in consultation with other University units, as deemed necessary, makes an Independent Contractor or Employee status determination and then notifies the requesting department of this determination. </a:t>
            </a:r>
          </a:p>
          <a:p>
            <a:pPr marL="109728" indent="0">
              <a:spcAft>
                <a:spcPts val="0"/>
              </a:spcAft>
              <a:buNone/>
              <a:defRPr/>
            </a:pPr>
            <a:r>
              <a:rPr lang="en-US" b="1" dirty="0">
                <a:solidFill>
                  <a:srgbClr val="001746"/>
                </a:solidFill>
                <a:latin typeface="Times New Roman" panose="02020603050405020304" pitchFamily="18" charset="0"/>
                <a:cs typeface="Times New Roman" panose="02020603050405020304" pitchFamily="18" charset="0"/>
              </a:rPr>
              <a:t>Approvals for Independent Contractor Status are valid for one year from start date.</a:t>
            </a:r>
          </a:p>
          <a:p>
            <a:pPr marL="109728" indent="0">
              <a:spcAft>
                <a:spcPts val="0"/>
              </a:spcAft>
              <a:buNone/>
              <a:defRPr/>
            </a:pPr>
            <a:endParaRPr lang="en-US" b="1" dirty="0">
              <a:solidFill>
                <a:srgbClr val="001746"/>
              </a:solidFill>
              <a:latin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pPr>
              <a:defRPr/>
            </a:pPr>
            <a:fld id="{7A0ED258-E986-4B49-9769-F5E84E1D1633}" type="slidenum">
              <a:rPr lang="en-US" smtClean="0"/>
              <a:pPr>
                <a:defRPr/>
              </a:pPr>
              <a:t>17</a:t>
            </a:fld>
            <a:endParaRPr lang="en-US"/>
          </a:p>
        </p:txBody>
      </p:sp>
      <p:pic>
        <p:nvPicPr>
          <p:cNvPr id="10" name="Picture 9">
            <a:extLst>
              <a:ext uri="{FF2B5EF4-FFF2-40B4-BE49-F238E27FC236}">
                <a16:creationId xmlns:a16="http://schemas.microsoft.com/office/drawing/2014/main" id="{77E6EBE4-24C8-4A47-819C-5C07860C02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96200" y="381000"/>
            <a:ext cx="990600" cy="982431"/>
          </a:xfrm>
          <a:prstGeom prst="rect">
            <a:avLst/>
          </a:prstGeom>
        </p:spPr>
      </p:pic>
    </p:spTree>
    <p:extLst>
      <p:ext uri="{BB962C8B-B14F-4D97-AF65-F5344CB8AC3E}">
        <p14:creationId xmlns:p14="http://schemas.microsoft.com/office/powerpoint/2010/main" val="2086882749"/>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CCBF810-706A-4847-AF9A-822FCC04A111}"/>
              </a:ext>
            </a:extLst>
          </p:cNvPr>
          <p:cNvSpPr>
            <a:spLocks noGrp="1"/>
          </p:cNvSpPr>
          <p:nvPr>
            <p:ph type="title"/>
          </p:nvPr>
        </p:nvSpPr>
        <p:spPr/>
        <p:txBody>
          <a:bodyPr>
            <a:normAutofit/>
          </a:bodyPr>
          <a:lstStyle/>
          <a:p>
            <a:r>
              <a:rPr lang="en-US" sz="3300" b="1" dirty="0">
                <a:solidFill>
                  <a:srgbClr val="001746"/>
                </a:solidFill>
                <a:latin typeface="Times New Roman" panose="02020603050405020304" pitchFamily="18" charset="0"/>
                <a:cs typeface="Times New Roman" panose="02020603050405020304" pitchFamily="18" charset="0"/>
              </a:rPr>
              <a:t>INDENDEPENT CONTRACTOR CLASSIFICATION PROCESS </a:t>
            </a:r>
            <a:br>
              <a:rPr lang="en-US" sz="3300" b="1" dirty="0">
                <a:solidFill>
                  <a:srgbClr val="001746"/>
                </a:solidFill>
                <a:latin typeface="Times New Roman" panose="02020603050405020304" pitchFamily="18" charset="0"/>
                <a:cs typeface="Times New Roman" panose="02020603050405020304" pitchFamily="18" charset="0"/>
              </a:rPr>
            </a:br>
            <a:r>
              <a:rPr lang="en-US" sz="3300" b="1" dirty="0">
                <a:solidFill>
                  <a:srgbClr val="001746"/>
                </a:solidFill>
                <a:latin typeface="Times New Roman" panose="02020603050405020304" pitchFamily="18" charset="0"/>
                <a:cs typeface="Times New Roman" panose="02020603050405020304" pitchFamily="18" charset="0"/>
              </a:rPr>
              <a:t>WALK-THROUGH</a:t>
            </a:r>
          </a:p>
        </p:txBody>
      </p:sp>
      <p:sp>
        <p:nvSpPr>
          <p:cNvPr id="12290" name="Content Placeholder 1"/>
          <p:cNvSpPr>
            <a:spLocks noGrp="1"/>
          </p:cNvSpPr>
          <p:nvPr>
            <p:ph idx="1"/>
          </p:nvPr>
        </p:nvSpPr>
        <p:spPr>
          <a:xfrm>
            <a:off x="822959" y="1845734"/>
            <a:ext cx="7543801" cy="4478866"/>
          </a:xfrm>
        </p:spPr>
        <p:txBody>
          <a:bodyPr>
            <a:normAutofit/>
          </a:bodyPr>
          <a:lstStyle/>
          <a:p>
            <a:pPr marL="109728" indent="0">
              <a:spcAft>
                <a:spcPts val="0"/>
              </a:spcAft>
              <a:buNone/>
              <a:defRPr/>
            </a:pPr>
            <a:r>
              <a:rPr lang="en-US" b="1" dirty="0">
                <a:solidFill>
                  <a:srgbClr val="001746"/>
                </a:solidFill>
                <a:latin typeface="Times New Roman" panose="02020603050405020304" pitchFamily="18" charset="0"/>
                <a:cs typeface="Times New Roman" panose="02020603050405020304" pitchFamily="18" charset="0"/>
              </a:rPr>
              <a:t>If the Individual Service provider is determined to be an Independent Contractor:</a:t>
            </a:r>
          </a:p>
          <a:p>
            <a:pPr marL="452628" indent="-342900">
              <a:spcAft>
                <a:spcPts val="0"/>
              </a:spcAft>
              <a:buFont typeface="Wingdings" panose="05000000000000000000" pitchFamily="2" charset="2"/>
              <a:buChar char="§"/>
              <a:defRPr/>
            </a:pPr>
            <a:r>
              <a:rPr lang="en-US" sz="1800" b="1" dirty="0">
                <a:solidFill>
                  <a:schemeClr val="accent2"/>
                </a:solidFill>
                <a:latin typeface="Times New Roman" panose="02020603050405020304" pitchFamily="18" charset="0"/>
                <a:cs typeface="Times New Roman" panose="02020603050405020304" pitchFamily="18" charset="0"/>
              </a:rPr>
              <a:t>The requesting department works with Procurement and the Office of the General Counsel (OGC) to ensure that a signed, written agreement for services is obtained before the Independent Contractor is engaged and before services are provided. Please refer to the </a:t>
            </a:r>
            <a:r>
              <a:rPr lang="en-US" sz="1800" b="1" dirty="0">
                <a:latin typeface="Times New Roman" panose="02020603050405020304" pitchFamily="18" charset="0"/>
                <a:cs typeface="Times New Roman" panose="02020603050405020304" pitchFamily="18" charset="0"/>
                <a:hlinkClick r:id="rId3"/>
              </a:rPr>
              <a:t>Contract Protocol Policy (OGC-2)</a:t>
            </a:r>
            <a:r>
              <a:rPr lang="en-US" sz="1800" b="1" dirty="0">
                <a:latin typeface="Times New Roman" panose="02020603050405020304" pitchFamily="18" charset="0"/>
                <a:cs typeface="Times New Roman" panose="02020603050405020304" pitchFamily="18" charset="0"/>
              </a:rPr>
              <a:t> </a:t>
            </a:r>
            <a:r>
              <a:rPr lang="en-US" sz="1800" b="1" dirty="0">
                <a:solidFill>
                  <a:schemeClr val="accent2"/>
                </a:solidFill>
                <a:latin typeface="Times New Roman" panose="02020603050405020304" pitchFamily="18" charset="0"/>
                <a:cs typeface="Times New Roman" panose="02020603050405020304" pitchFamily="18" charset="0"/>
              </a:rPr>
              <a:t>and contact Procurement at </a:t>
            </a:r>
            <a:r>
              <a:rPr lang="en-US" sz="1800" b="1" dirty="0">
                <a:latin typeface="Times New Roman" panose="02020603050405020304" pitchFamily="18" charset="0"/>
                <a:cs typeface="Times New Roman" panose="02020603050405020304" pitchFamily="18" charset="0"/>
                <a:hlinkClick r:id="rId4"/>
              </a:rPr>
              <a:t>sourcing@drexel.edu</a:t>
            </a:r>
            <a:r>
              <a:rPr lang="en-US" sz="1800" b="1" dirty="0">
                <a:latin typeface="Times New Roman" panose="02020603050405020304" pitchFamily="18" charset="0"/>
                <a:cs typeface="Times New Roman" panose="02020603050405020304" pitchFamily="18" charset="0"/>
              </a:rPr>
              <a:t> </a:t>
            </a:r>
            <a:r>
              <a:rPr lang="en-US" sz="1800" b="1" dirty="0">
                <a:solidFill>
                  <a:schemeClr val="accent2"/>
                </a:solidFill>
                <a:latin typeface="Times New Roman" panose="02020603050405020304" pitchFamily="18" charset="0"/>
                <a:cs typeface="Times New Roman" panose="02020603050405020304" pitchFamily="18" charset="0"/>
              </a:rPr>
              <a:t>and/or OGC at 215.895.1433 to determine next steps.</a:t>
            </a:r>
          </a:p>
          <a:p>
            <a:pPr marL="109728" indent="0">
              <a:spcAft>
                <a:spcPts val="0"/>
              </a:spcAft>
              <a:buNone/>
              <a:defRPr/>
            </a:pPr>
            <a:r>
              <a:rPr lang="en-US" b="1" dirty="0">
                <a:solidFill>
                  <a:schemeClr val="accent2"/>
                </a:solidFill>
                <a:latin typeface="Times New Roman" panose="02020603050405020304" pitchFamily="18" charset="0"/>
                <a:cs typeface="Times New Roman" panose="02020603050405020304" pitchFamily="18" charset="0"/>
              </a:rPr>
              <a:t>If the Individual Service provider is determined to be an Employee:</a:t>
            </a:r>
          </a:p>
          <a:p>
            <a:pPr marL="395478" indent="-285750">
              <a:spcAft>
                <a:spcPts val="0"/>
              </a:spcAft>
              <a:buFont typeface="Wingdings" panose="05000000000000000000" pitchFamily="2" charset="2"/>
              <a:buChar char="§"/>
              <a:defRPr/>
            </a:pPr>
            <a:r>
              <a:rPr lang="en-US" sz="1800" b="1" dirty="0">
                <a:solidFill>
                  <a:schemeClr val="accent2"/>
                </a:solidFill>
                <a:latin typeface="Times New Roman" panose="02020603050405020304" pitchFamily="18" charset="0"/>
                <a:cs typeface="Times New Roman" panose="02020603050405020304" pitchFamily="18" charset="0"/>
              </a:rPr>
              <a:t>The requesting department works with their </a:t>
            </a:r>
            <a:r>
              <a:rPr lang="en-US" sz="1800" b="1" dirty="0">
                <a:latin typeface="Times New Roman" panose="02020603050405020304" pitchFamily="18" charset="0"/>
                <a:cs typeface="Times New Roman" panose="02020603050405020304" pitchFamily="18" charset="0"/>
                <a:hlinkClick r:id="rId5"/>
              </a:rPr>
              <a:t>Drexel Human Resources Business Partner</a:t>
            </a:r>
            <a:r>
              <a:rPr lang="en-US" sz="1800" b="1" dirty="0">
                <a:latin typeface="Times New Roman" panose="02020603050405020304" pitchFamily="18" charset="0"/>
                <a:cs typeface="Times New Roman" panose="02020603050405020304" pitchFamily="18" charset="0"/>
              </a:rPr>
              <a:t> </a:t>
            </a:r>
            <a:r>
              <a:rPr lang="en-US" sz="1800" b="1" dirty="0">
                <a:solidFill>
                  <a:schemeClr val="accent2"/>
                </a:solidFill>
                <a:latin typeface="Times New Roman" panose="02020603050405020304" pitchFamily="18" charset="0"/>
                <a:cs typeface="Times New Roman" panose="02020603050405020304" pitchFamily="18" charset="0"/>
              </a:rPr>
              <a:t>to discuss the most appropriate employment category based on the Scope of Work.</a:t>
            </a:r>
          </a:p>
          <a:p>
            <a:endParaRPr lang="en-US" dirty="0"/>
          </a:p>
        </p:txBody>
      </p:sp>
      <p:sp>
        <p:nvSpPr>
          <p:cNvPr id="4" name="Slide Number Placeholder 3"/>
          <p:cNvSpPr>
            <a:spLocks noGrp="1"/>
          </p:cNvSpPr>
          <p:nvPr>
            <p:ph type="sldNum" sz="quarter" idx="12"/>
          </p:nvPr>
        </p:nvSpPr>
        <p:spPr/>
        <p:txBody>
          <a:bodyPr/>
          <a:lstStyle/>
          <a:p>
            <a:pPr>
              <a:defRPr/>
            </a:pPr>
            <a:fld id="{7A0ED258-E986-4B49-9769-F5E84E1D1633}" type="slidenum">
              <a:rPr lang="en-US" smtClean="0"/>
              <a:pPr>
                <a:defRPr/>
              </a:pPr>
              <a:t>18</a:t>
            </a:fld>
            <a:endParaRPr lang="en-US"/>
          </a:p>
        </p:txBody>
      </p:sp>
      <p:pic>
        <p:nvPicPr>
          <p:cNvPr id="10" name="Picture 9">
            <a:extLst>
              <a:ext uri="{FF2B5EF4-FFF2-40B4-BE49-F238E27FC236}">
                <a16:creationId xmlns:a16="http://schemas.microsoft.com/office/drawing/2014/main" id="{77E6EBE4-24C8-4A47-819C-5C07860C0298}"/>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696200" y="381000"/>
            <a:ext cx="990600" cy="982431"/>
          </a:xfrm>
          <a:prstGeom prst="rect">
            <a:avLst/>
          </a:prstGeom>
        </p:spPr>
      </p:pic>
    </p:spTree>
    <p:extLst>
      <p:ext uri="{BB962C8B-B14F-4D97-AF65-F5344CB8AC3E}">
        <p14:creationId xmlns:p14="http://schemas.microsoft.com/office/powerpoint/2010/main" val="209301724"/>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1"/>
          <p:cNvSpPr>
            <a:spLocks noGrp="1"/>
          </p:cNvSpPr>
          <p:nvPr>
            <p:ph idx="1"/>
          </p:nvPr>
        </p:nvSpPr>
        <p:spPr>
          <a:xfrm>
            <a:off x="822959" y="1845734"/>
            <a:ext cx="7543801" cy="4478866"/>
          </a:xfrm>
        </p:spPr>
        <p:txBody>
          <a:bodyPr>
            <a:normAutofit/>
          </a:bodyPr>
          <a:lstStyle/>
          <a:p>
            <a:r>
              <a:rPr lang="en-US" b="1" dirty="0">
                <a:solidFill>
                  <a:srgbClr val="001746"/>
                </a:solidFill>
                <a:latin typeface="Times New Roman" panose="02020603050405020304" pitchFamily="18" charset="0"/>
                <a:cs typeface="Times New Roman" panose="02020603050405020304" pitchFamily="18" charset="0"/>
              </a:rPr>
              <a:t>Consult: </a:t>
            </a:r>
            <a:r>
              <a:rPr lang="en-US" b="1" dirty="0">
                <a:latin typeface="Times New Roman" panose="02020603050405020304" pitchFamily="18" charset="0"/>
                <a:cs typeface="Times New Roman" panose="02020603050405020304" pitchFamily="18" charset="0"/>
                <a:hlinkClick r:id="rId2"/>
              </a:rPr>
              <a:t>https://drexel.edu/tax/independent-contractors/guidelines/</a:t>
            </a:r>
            <a:r>
              <a:rPr lang="en-US" b="1" dirty="0">
                <a:latin typeface="Times New Roman" panose="02020603050405020304" pitchFamily="18" charset="0"/>
                <a:cs typeface="Times New Roman" panose="02020603050405020304" pitchFamily="18" charset="0"/>
              </a:rPr>
              <a:t> </a:t>
            </a:r>
            <a:r>
              <a:rPr lang="en-US" b="1" dirty="0">
                <a:solidFill>
                  <a:srgbClr val="001746"/>
                </a:solidFill>
                <a:latin typeface="Times New Roman" panose="02020603050405020304" pitchFamily="18" charset="0"/>
                <a:cs typeface="Times New Roman" panose="02020603050405020304" pitchFamily="18" charset="0"/>
              </a:rPr>
              <a:t>for the complete Independent Contractor Classification Policy and additional guidance on completing the Certification form.</a:t>
            </a:r>
          </a:p>
          <a:p>
            <a:endParaRPr lang="en-US" b="1" dirty="0">
              <a:solidFill>
                <a:srgbClr val="001746"/>
              </a:solidFill>
              <a:latin typeface="Times New Roman" panose="02020603050405020304" pitchFamily="18" charset="0"/>
              <a:cs typeface="Times New Roman" panose="02020603050405020304" pitchFamily="18" charset="0"/>
            </a:endParaRPr>
          </a:p>
          <a:p>
            <a:r>
              <a:rPr lang="en-US" b="1" dirty="0">
                <a:solidFill>
                  <a:srgbClr val="001746"/>
                </a:solidFill>
                <a:latin typeface="Times New Roman" panose="02020603050405020304" pitchFamily="18" charset="0"/>
                <a:cs typeface="Times New Roman" panose="02020603050405020304" pitchFamily="18" charset="0"/>
              </a:rPr>
              <a:t>Office of Tax Compliance:</a:t>
            </a:r>
          </a:p>
          <a:p>
            <a:pPr marL="566928" indent="-457200">
              <a:spcAft>
                <a:spcPts val="0"/>
              </a:spcAft>
              <a:buFont typeface="Wingdings" panose="05000000000000000000" pitchFamily="2" charset="2"/>
              <a:buChar char="§"/>
              <a:defRPr/>
            </a:pPr>
            <a:r>
              <a:rPr lang="en-US" b="1" dirty="0">
                <a:solidFill>
                  <a:srgbClr val="001746"/>
                </a:solidFill>
                <a:latin typeface="Times New Roman" panose="02020603050405020304" pitchFamily="18" charset="0"/>
                <a:cs typeface="Times New Roman" panose="02020603050405020304" pitchFamily="18" charset="0"/>
              </a:rPr>
              <a:t>Email: </a:t>
            </a:r>
            <a:r>
              <a:rPr lang="en-US" b="1" dirty="0">
                <a:solidFill>
                  <a:srgbClr val="001746"/>
                </a:solidFill>
                <a:latin typeface="Times New Roman" panose="02020603050405020304" pitchFamily="18" charset="0"/>
                <a:cs typeface="Times New Roman" panose="02020603050405020304" pitchFamily="18" charset="0"/>
                <a:hlinkClick r:id="rId3"/>
              </a:rPr>
              <a:t>taxdept@drexel.edu</a:t>
            </a:r>
            <a:endParaRPr lang="en-US" b="1" dirty="0">
              <a:solidFill>
                <a:srgbClr val="001746"/>
              </a:solidFill>
              <a:latin typeface="Times New Roman" panose="02020603050405020304" pitchFamily="18" charset="0"/>
              <a:cs typeface="Times New Roman" panose="02020603050405020304" pitchFamily="18" charset="0"/>
            </a:endParaRPr>
          </a:p>
          <a:p>
            <a:pPr marL="566928" indent="-457200">
              <a:spcAft>
                <a:spcPts val="0"/>
              </a:spcAft>
              <a:buFont typeface="Wingdings" panose="05000000000000000000" pitchFamily="2" charset="2"/>
              <a:buChar char="§"/>
              <a:defRPr/>
            </a:pPr>
            <a:r>
              <a:rPr lang="en-US" b="1" dirty="0">
                <a:solidFill>
                  <a:srgbClr val="001746"/>
                </a:solidFill>
                <a:latin typeface="Times New Roman" panose="02020603050405020304" pitchFamily="18" charset="0"/>
                <a:cs typeface="Times New Roman" panose="02020603050405020304" pitchFamily="18" charset="0"/>
              </a:rPr>
              <a:t>Certification: 215-895-6221</a:t>
            </a:r>
          </a:p>
          <a:p>
            <a:pPr marL="566928" indent="-457200">
              <a:spcAft>
                <a:spcPts val="0"/>
              </a:spcAft>
              <a:buFont typeface="Wingdings" panose="05000000000000000000" pitchFamily="2" charset="2"/>
              <a:buChar char="§"/>
              <a:defRPr/>
            </a:pPr>
            <a:r>
              <a:rPr lang="en-US" b="1" dirty="0">
                <a:solidFill>
                  <a:srgbClr val="001746"/>
                </a:solidFill>
                <a:latin typeface="Times New Roman" panose="02020603050405020304" pitchFamily="18" charset="0"/>
                <a:cs typeface="Times New Roman" panose="02020603050405020304" pitchFamily="18" charset="0"/>
              </a:rPr>
              <a:t>Foreign Individual Service Providers: 215-895-6880</a:t>
            </a:r>
          </a:p>
          <a:p>
            <a:endParaRPr lang="en-US" dirty="0"/>
          </a:p>
        </p:txBody>
      </p:sp>
      <p:sp>
        <p:nvSpPr>
          <p:cNvPr id="4" name="Slide Number Placeholder 3"/>
          <p:cNvSpPr>
            <a:spLocks noGrp="1"/>
          </p:cNvSpPr>
          <p:nvPr>
            <p:ph type="sldNum" sz="quarter" idx="12"/>
          </p:nvPr>
        </p:nvSpPr>
        <p:spPr/>
        <p:txBody>
          <a:bodyPr/>
          <a:lstStyle/>
          <a:p>
            <a:pPr>
              <a:defRPr/>
            </a:pPr>
            <a:fld id="{7A0ED258-E986-4B49-9769-F5E84E1D1633}" type="slidenum">
              <a:rPr lang="en-US" smtClean="0"/>
              <a:pPr>
                <a:defRPr/>
              </a:pPr>
              <a:t>19</a:t>
            </a:fld>
            <a:endParaRPr lang="en-US"/>
          </a:p>
        </p:txBody>
      </p:sp>
      <p:sp>
        <p:nvSpPr>
          <p:cNvPr id="5" name="Title 4">
            <a:extLst>
              <a:ext uri="{FF2B5EF4-FFF2-40B4-BE49-F238E27FC236}">
                <a16:creationId xmlns:a16="http://schemas.microsoft.com/office/drawing/2014/main" id="{7CCBF810-706A-4847-AF9A-822FCC04A111}"/>
              </a:ext>
            </a:extLst>
          </p:cNvPr>
          <p:cNvSpPr>
            <a:spLocks noGrp="1"/>
          </p:cNvSpPr>
          <p:nvPr>
            <p:ph type="title"/>
          </p:nvPr>
        </p:nvSpPr>
        <p:spPr>
          <a:xfrm>
            <a:off x="803909" y="288366"/>
            <a:ext cx="7543800" cy="1450757"/>
          </a:xfrm>
        </p:spPr>
        <p:txBody>
          <a:bodyPr>
            <a:normAutofit/>
          </a:bodyPr>
          <a:lstStyle/>
          <a:p>
            <a:r>
              <a:rPr lang="en-US" sz="3300" b="1" dirty="0">
                <a:solidFill>
                  <a:srgbClr val="001746"/>
                </a:solidFill>
                <a:latin typeface="Times New Roman" panose="02020603050405020304" pitchFamily="18" charset="0"/>
                <a:cs typeface="Times New Roman" panose="02020603050405020304" pitchFamily="18" charset="0"/>
              </a:rPr>
              <a:t>RESOURCES</a:t>
            </a:r>
          </a:p>
        </p:txBody>
      </p:sp>
      <p:pic>
        <p:nvPicPr>
          <p:cNvPr id="10" name="Picture 9">
            <a:extLst>
              <a:ext uri="{FF2B5EF4-FFF2-40B4-BE49-F238E27FC236}">
                <a16:creationId xmlns:a16="http://schemas.microsoft.com/office/drawing/2014/main" id="{77E6EBE4-24C8-4A47-819C-5C07860C029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96200" y="381000"/>
            <a:ext cx="990600" cy="982431"/>
          </a:xfrm>
          <a:prstGeom prst="rect">
            <a:avLst/>
          </a:prstGeom>
        </p:spPr>
      </p:pic>
    </p:spTree>
    <p:extLst>
      <p:ext uri="{BB962C8B-B14F-4D97-AF65-F5344CB8AC3E}">
        <p14:creationId xmlns:p14="http://schemas.microsoft.com/office/powerpoint/2010/main" val="267380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7A0ED258-E986-4B49-9769-F5E84E1D1633}" type="slidenum">
              <a:rPr lang="en-US" smtClean="0"/>
              <a:pPr>
                <a:defRPr/>
              </a:pPr>
              <a:t>2</a:t>
            </a:fld>
            <a:endParaRPr lang="en-US"/>
          </a:p>
        </p:txBody>
      </p:sp>
      <p:pic>
        <p:nvPicPr>
          <p:cNvPr id="6" name="Picture 5">
            <a:extLst>
              <a:ext uri="{FF2B5EF4-FFF2-40B4-BE49-F238E27FC236}">
                <a16:creationId xmlns:a16="http://schemas.microsoft.com/office/drawing/2014/main" id="{CA8E1D1B-A39F-472A-8054-C7BC27D2F8E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6200" y="381000"/>
            <a:ext cx="990600" cy="982431"/>
          </a:xfrm>
          <a:prstGeom prst="rect">
            <a:avLst/>
          </a:prstGeom>
        </p:spPr>
      </p:pic>
      <p:sp>
        <p:nvSpPr>
          <p:cNvPr id="8" name="Content Placeholder 1">
            <a:extLst>
              <a:ext uri="{FF2B5EF4-FFF2-40B4-BE49-F238E27FC236}">
                <a16:creationId xmlns:a16="http://schemas.microsoft.com/office/drawing/2014/main" id="{B8CA99DA-13AF-4051-9A48-49BB46D37FC3}"/>
              </a:ext>
            </a:extLst>
          </p:cNvPr>
          <p:cNvSpPr>
            <a:spLocks noGrp="1"/>
          </p:cNvSpPr>
          <p:nvPr>
            <p:ph idx="1"/>
          </p:nvPr>
        </p:nvSpPr>
        <p:spPr>
          <a:xfrm>
            <a:off x="822959" y="1845734"/>
            <a:ext cx="7543801" cy="4250266"/>
          </a:xfrm>
        </p:spPr>
        <p:txBody>
          <a:bodyPr>
            <a:normAutofit/>
          </a:bodyPr>
          <a:lstStyle/>
          <a:p>
            <a:pPr marL="452628" indent="-342900" eaLnBrk="1" fontAlgn="auto" hangingPunct="1">
              <a:lnSpc>
                <a:spcPct val="120000"/>
              </a:lnSpc>
              <a:spcBef>
                <a:spcPts val="500"/>
              </a:spcBef>
              <a:spcAft>
                <a:spcPts val="0"/>
              </a:spcAft>
              <a:buFont typeface="Wingdings" panose="05000000000000000000" pitchFamily="2" charset="2"/>
              <a:buChar char="§"/>
              <a:defRPr/>
            </a:pPr>
            <a:r>
              <a:rPr lang="en-US" b="1" dirty="0">
                <a:solidFill>
                  <a:srgbClr val="001746"/>
                </a:solidFill>
                <a:latin typeface="Times New Roman" panose="02020603050405020304" pitchFamily="18" charset="0"/>
                <a:cs typeface="Times New Roman" panose="02020603050405020304" pitchFamily="18" charset="0"/>
              </a:rPr>
              <a:t>What is the classification process?</a:t>
            </a:r>
          </a:p>
          <a:p>
            <a:pPr marL="452628" indent="-342900">
              <a:lnSpc>
                <a:spcPct val="120000"/>
              </a:lnSpc>
              <a:spcBef>
                <a:spcPts val="500"/>
              </a:spcBef>
              <a:spcAft>
                <a:spcPts val="0"/>
              </a:spcAft>
              <a:buFont typeface="Wingdings" panose="05000000000000000000" pitchFamily="2" charset="2"/>
              <a:buChar char="§"/>
              <a:defRPr/>
            </a:pPr>
            <a:r>
              <a:rPr lang="en-US" b="1" dirty="0">
                <a:solidFill>
                  <a:srgbClr val="001746"/>
                </a:solidFill>
                <a:latin typeface="Times New Roman" panose="02020603050405020304" pitchFamily="18" charset="0"/>
                <a:cs typeface="Times New Roman" panose="02020603050405020304" pitchFamily="18" charset="0"/>
              </a:rPr>
              <a:t>Why is it important?</a:t>
            </a:r>
          </a:p>
          <a:p>
            <a:pPr marL="452628" indent="-342900" eaLnBrk="1" fontAlgn="auto" hangingPunct="1">
              <a:lnSpc>
                <a:spcPct val="120000"/>
              </a:lnSpc>
              <a:spcBef>
                <a:spcPts val="500"/>
              </a:spcBef>
              <a:spcAft>
                <a:spcPts val="0"/>
              </a:spcAft>
              <a:buFont typeface="Wingdings" panose="05000000000000000000" pitchFamily="2" charset="2"/>
              <a:buChar char="§"/>
              <a:defRPr/>
            </a:pPr>
            <a:r>
              <a:rPr lang="en-US" b="1" dirty="0">
                <a:solidFill>
                  <a:srgbClr val="001746"/>
                </a:solidFill>
                <a:latin typeface="Times New Roman" panose="02020603050405020304" pitchFamily="18" charset="0"/>
                <a:cs typeface="Times New Roman" panose="02020603050405020304" pitchFamily="18" charset="0"/>
              </a:rPr>
              <a:t>Who does it apply to?</a:t>
            </a:r>
          </a:p>
          <a:p>
            <a:pPr marL="452628" indent="-342900" eaLnBrk="1" fontAlgn="auto" hangingPunct="1">
              <a:lnSpc>
                <a:spcPct val="120000"/>
              </a:lnSpc>
              <a:spcBef>
                <a:spcPts val="500"/>
              </a:spcBef>
              <a:spcAft>
                <a:spcPts val="0"/>
              </a:spcAft>
              <a:buFont typeface="Wingdings" panose="05000000000000000000" pitchFamily="2" charset="2"/>
              <a:buChar char="§"/>
              <a:defRPr/>
            </a:pPr>
            <a:r>
              <a:rPr lang="en-US" b="1" dirty="0">
                <a:solidFill>
                  <a:srgbClr val="001746"/>
                </a:solidFill>
                <a:latin typeface="Times New Roman" panose="02020603050405020304" pitchFamily="18" charset="0"/>
                <a:cs typeface="Times New Roman" panose="02020603050405020304" pitchFamily="18" charset="0"/>
              </a:rPr>
              <a:t>Guidelines for determining independent contractor status</a:t>
            </a:r>
          </a:p>
          <a:p>
            <a:pPr marL="452628" indent="-342900">
              <a:lnSpc>
                <a:spcPct val="120000"/>
              </a:lnSpc>
              <a:spcBef>
                <a:spcPts val="500"/>
              </a:spcBef>
              <a:spcAft>
                <a:spcPts val="0"/>
              </a:spcAft>
              <a:buFont typeface="Wingdings" panose="05000000000000000000" pitchFamily="2" charset="2"/>
              <a:buChar char="§"/>
              <a:defRPr/>
            </a:pPr>
            <a:r>
              <a:rPr lang="en-US" b="1" dirty="0">
                <a:solidFill>
                  <a:srgbClr val="001746"/>
                </a:solidFill>
                <a:latin typeface="Times New Roman" panose="02020603050405020304" pitchFamily="18" charset="0"/>
                <a:cs typeface="Times New Roman" panose="02020603050405020304" pitchFamily="18" charset="0"/>
              </a:rPr>
              <a:t>Special situations</a:t>
            </a:r>
          </a:p>
          <a:p>
            <a:pPr marL="452628" indent="-342900">
              <a:lnSpc>
                <a:spcPct val="120000"/>
              </a:lnSpc>
              <a:spcBef>
                <a:spcPts val="500"/>
              </a:spcBef>
              <a:spcAft>
                <a:spcPts val="0"/>
              </a:spcAft>
              <a:buFont typeface="Wingdings" panose="05000000000000000000" pitchFamily="2" charset="2"/>
              <a:buChar char="§"/>
              <a:defRPr/>
            </a:pPr>
            <a:r>
              <a:rPr lang="en-US" b="1" dirty="0">
                <a:solidFill>
                  <a:srgbClr val="001746"/>
                </a:solidFill>
                <a:latin typeface="Times New Roman" panose="02020603050405020304" pitchFamily="18" charset="0"/>
                <a:cs typeface="Times New Roman" panose="02020603050405020304" pitchFamily="18" charset="0"/>
              </a:rPr>
              <a:t>Process walk-through</a:t>
            </a:r>
          </a:p>
        </p:txBody>
      </p:sp>
      <p:sp>
        <p:nvSpPr>
          <p:cNvPr id="7" name="TextBox 6">
            <a:extLst>
              <a:ext uri="{FF2B5EF4-FFF2-40B4-BE49-F238E27FC236}">
                <a16:creationId xmlns:a16="http://schemas.microsoft.com/office/drawing/2014/main" id="{F5DA8D72-94F0-4726-B304-42004F69DA2C}"/>
              </a:ext>
            </a:extLst>
          </p:cNvPr>
          <p:cNvSpPr txBox="1"/>
          <p:nvPr/>
        </p:nvSpPr>
        <p:spPr>
          <a:xfrm>
            <a:off x="817780" y="1050585"/>
            <a:ext cx="5105400" cy="600164"/>
          </a:xfrm>
          <a:prstGeom prst="rect">
            <a:avLst/>
          </a:prstGeom>
          <a:noFill/>
        </p:spPr>
        <p:txBody>
          <a:bodyPr wrap="square" rtlCol="0">
            <a:spAutoFit/>
          </a:bodyPr>
          <a:lstStyle/>
          <a:p>
            <a:r>
              <a:rPr lang="en-US" sz="3300" b="1" dirty="0">
                <a:solidFill>
                  <a:srgbClr val="001746"/>
                </a:solidFill>
                <a:latin typeface="Times New Roman" panose="02020603050405020304" pitchFamily="18" charset="0"/>
                <a:cs typeface="Times New Roman" panose="02020603050405020304" pitchFamily="18" charset="0"/>
              </a:rPr>
              <a:t>TRAINING OBJECTIVES</a:t>
            </a: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A0ED258-E986-4B49-9769-F5E84E1D1633}" type="slidenum">
              <a:rPr lang="en-US" smtClean="0"/>
              <a:pPr>
                <a:defRPr/>
              </a:pPr>
              <a:t>20</a:t>
            </a:fld>
            <a:endParaRPr lang="en-US"/>
          </a:p>
        </p:txBody>
      </p:sp>
      <p:sp>
        <p:nvSpPr>
          <p:cNvPr id="5" name="Title 4">
            <a:extLst>
              <a:ext uri="{FF2B5EF4-FFF2-40B4-BE49-F238E27FC236}">
                <a16:creationId xmlns:a16="http://schemas.microsoft.com/office/drawing/2014/main" id="{7CCBF810-706A-4847-AF9A-822FCC04A111}"/>
              </a:ext>
            </a:extLst>
          </p:cNvPr>
          <p:cNvSpPr>
            <a:spLocks noGrp="1"/>
          </p:cNvSpPr>
          <p:nvPr>
            <p:ph type="title"/>
          </p:nvPr>
        </p:nvSpPr>
        <p:spPr/>
        <p:txBody>
          <a:bodyPr>
            <a:normAutofit/>
          </a:bodyPr>
          <a:lstStyle/>
          <a:p>
            <a:r>
              <a:rPr lang="en-US" sz="3300" b="1" dirty="0">
                <a:solidFill>
                  <a:srgbClr val="001746"/>
                </a:solidFill>
                <a:latin typeface="Times New Roman" panose="02020603050405020304" pitchFamily="18" charset="0"/>
                <a:cs typeface="Times New Roman" panose="02020603050405020304" pitchFamily="18" charset="0"/>
              </a:rPr>
              <a:t>QUESTIONS &amp; ANSWERS</a:t>
            </a:r>
          </a:p>
        </p:txBody>
      </p:sp>
      <p:pic>
        <p:nvPicPr>
          <p:cNvPr id="10" name="Picture 9">
            <a:extLst>
              <a:ext uri="{FF2B5EF4-FFF2-40B4-BE49-F238E27FC236}">
                <a16:creationId xmlns:a16="http://schemas.microsoft.com/office/drawing/2014/main" id="{77E6EBE4-24C8-4A47-819C-5C07860C029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6200" y="381000"/>
            <a:ext cx="990600" cy="982431"/>
          </a:xfrm>
          <a:prstGeom prst="rect">
            <a:avLst/>
          </a:prstGeom>
        </p:spPr>
      </p:pic>
    </p:spTree>
    <p:extLst>
      <p:ext uri="{BB962C8B-B14F-4D97-AF65-F5344CB8AC3E}">
        <p14:creationId xmlns:p14="http://schemas.microsoft.com/office/powerpoint/2010/main" val="2405525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1"/>
          <p:cNvSpPr>
            <a:spLocks noGrp="1"/>
          </p:cNvSpPr>
          <p:nvPr>
            <p:ph idx="1"/>
          </p:nvPr>
        </p:nvSpPr>
        <p:spPr>
          <a:xfrm>
            <a:off x="822959" y="1845734"/>
            <a:ext cx="7543801" cy="4326466"/>
          </a:xfrm>
        </p:spPr>
        <p:txBody>
          <a:bodyPr>
            <a:normAutofit/>
          </a:bodyPr>
          <a:lstStyle/>
          <a:p>
            <a:pPr eaLnBrk="1" hangingPunct="1"/>
            <a:r>
              <a:rPr lang="en-US" b="1" dirty="0">
                <a:solidFill>
                  <a:srgbClr val="001746"/>
                </a:solidFill>
                <a:latin typeface="Times New Roman" panose="02020603050405020304" pitchFamily="18" charset="0"/>
                <a:cs typeface="Times New Roman" panose="02020603050405020304" pitchFamily="18" charset="0"/>
              </a:rPr>
              <a:t>The independent contractor classification process determines if a service provider is…</a:t>
            </a:r>
          </a:p>
          <a:p>
            <a:pPr eaLnBrk="1" hangingPunct="1"/>
            <a:endParaRPr lang="en-US" b="1" dirty="0">
              <a:solidFill>
                <a:srgbClr val="001746"/>
              </a:solidFill>
              <a:latin typeface="Times New Roman" panose="02020603050405020304" pitchFamily="18" charset="0"/>
              <a:cs typeface="Times New Roman" panose="02020603050405020304" pitchFamily="18" charset="0"/>
            </a:endParaRPr>
          </a:p>
          <a:p>
            <a:pPr lvl="1">
              <a:lnSpc>
                <a:spcPct val="100000"/>
              </a:lnSpc>
              <a:spcBef>
                <a:spcPts val="500"/>
              </a:spcBef>
              <a:spcAft>
                <a:spcPts val="0"/>
              </a:spcAft>
              <a:buSzPct val="100000"/>
              <a:buFont typeface="Wingdings" panose="05000000000000000000" pitchFamily="2" charset="2"/>
              <a:buChar char="§"/>
              <a:defRPr/>
            </a:pPr>
            <a:r>
              <a:rPr lang="en-US" sz="2000" b="1" dirty="0">
                <a:solidFill>
                  <a:srgbClr val="001746"/>
                </a:solidFill>
                <a:latin typeface="Times New Roman" panose="02020603050405020304" pitchFamily="18" charset="0"/>
                <a:cs typeface="Times New Roman" panose="02020603050405020304" pitchFamily="18" charset="0"/>
              </a:rPr>
              <a:t>An employee subject to tax withholding (receives a W-2 Form),</a:t>
            </a:r>
          </a:p>
          <a:p>
            <a:pPr marL="749808" lvl="4" indent="0">
              <a:lnSpc>
                <a:spcPct val="100000"/>
              </a:lnSpc>
              <a:spcBef>
                <a:spcPts val="500"/>
              </a:spcBef>
              <a:spcAft>
                <a:spcPts val="0"/>
              </a:spcAft>
              <a:buSzPct val="100000"/>
              <a:buNone/>
              <a:defRPr/>
            </a:pPr>
            <a:r>
              <a:rPr lang="en-US" sz="1600" b="1" dirty="0">
                <a:solidFill>
                  <a:srgbClr val="001746"/>
                </a:solidFill>
                <a:latin typeface="Times New Roman" panose="02020603050405020304" pitchFamily="18" charset="0"/>
                <a:cs typeface="Times New Roman" panose="02020603050405020304" pitchFamily="18" charset="0"/>
              </a:rPr>
              <a:t>OR</a:t>
            </a:r>
          </a:p>
          <a:p>
            <a:pPr lvl="1">
              <a:lnSpc>
                <a:spcPct val="100000"/>
              </a:lnSpc>
              <a:spcBef>
                <a:spcPts val="500"/>
              </a:spcBef>
              <a:spcAft>
                <a:spcPts val="0"/>
              </a:spcAft>
              <a:buSzPct val="100000"/>
              <a:buFont typeface="Wingdings" panose="05000000000000000000" pitchFamily="2" charset="2"/>
              <a:buChar char="§"/>
              <a:defRPr/>
            </a:pPr>
            <a:r>
              <a:rPr lang="en-US" sz="2000" b="1" dirty="0">
                <a:solidFill>
                  <a:srgbClr val="001746"/>
                </a:solidFill>
                <a:latin typeface="Times New Roman" panose="02020603050405020304" pitchFamily="18" charset="0"/>
                <a:cs typeface="Times New Roman" panose="02020603050405020304" pitchFamily="18" charset="0"/>
              </a:rPr>
              <a:t>An independent contractor responsible for paying their own taxes (receives Form 1099-MISC).</a:t>
            </a:r>
          </a:p>
          <a:p>
            <a:pPr marL="0" indent="0" eaLnBrk="1" hangingPunct="1">
              <a:buNone/>
            </a:pPr>
            <a:endParaRPr lang="en-US" dirty="0"/>
          </a:p>
        </p:txBody>
      </p:sp>
      <p:sp>
        <p:nvSpPr>
          <p:cNvPr id="2" name="Slide Number Placeholder 1"/>
          <p:cNvSpPr>
            <a:spLocks noGrp="1"/>
          </p:cNvSpPr>
          <p:nvPr>
            <p:ph type="sldNum" sz="quarter" idx="12"/>
          </p:nvPr>
        </p:nvSpPr>
        <p:spPr/>
        <p:txBody>
          <a:bodyPr/>
          <a:lstStyle/>
          <a:p>
            <a:pPr>
              <a:defRPr/>
            </a:pPr>
            <a:fld id="{7A0ED258-E986-4B49-9769-F5E84E1D1633}" type="slidenum">
              <a:rPr lang="en-US" smtClean="0"/>
              <a:pPr>
                <a:defRPr/>
              </a:pPr>
              <a:t>3</a:t>
            </a:fld>
            <a:endParaRPr lang="en-US"/>
          </a:p>
        </p:txBody>
      </p:sp>
      <p:sp>
        <p:nvSpPr>
          <p:cNvPr id="5" name="Title 4">
            <a:extLst>
              <a:ext uri="{FF2B5EF4-FFF2-40B4-BE49-F238E27FC236}">
                <a16:creationId xmlns:a16="http://schemas.microsoft.com/office/drawing/2014/main" id="{8B7A31D3-1ABE-4784-8FED-C111ADA296C4}"/>
              </a:ext>
            </a:extLst>
          </p:cNvPr>
          <p:cNvSpPr>
            <a:spLocks noGrp="1"/>
          </p:cNvSpPr>
          <p:nvPr>
            <p:ph type="title"/>
          </p:nvPr>
        </p:nvSpPr>
        <p:spPr/>
        <p:txBody>
          <a:bodyPr>
            <a:normAutofit/>
          </a:bodyPr>
          <a:lstStyle/>
          <a:p>
            <a:r>
              <a:rPr lang="en-US" sz="3300" b="1" dirty="0">
                <a:solidFill>
                  <a:srgbClr val="001746"/>
                </a:solidFill>
                <a:latin typeface="Times New Roman" panose="02020603050405020304" pitchFamily="18" charset="0"/>
                <a:cs typeface="Times New Roman" panose="02020603050405020304" pitchFamily="18" charset="0"/>
              </a:rPr>
              <a:t>WHAT IS THE INDEPENDENT CONTRACTOR  CLASSIFICATION PROCESS?</a:t>
            </a:r>
          </a:p>
        </p:txBody>
      </p:sp>
      <p:pic>
        <p:nvPicPr>
          <p:cNvPr id="8" name="Picture 7">
            <a:extLst>
              <a:ext uri="{FF2B5EF4-FFF2-40B4-BE49-F238E27FC236}">
                <a16:creationId xmlns:a16="http://schemas.microsoft.com/office/drawing/2014/main" id="{3ECA7CAE-F33D-4BC9-BE2F-E86099E3036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6200" y="381000"/>
            <a:ext cx="990600" cy="982431"/>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1"/>
          <p:cNvSpPr>
            <a:spLocks noGrp="1"/>
          </p:cNvSpPr>
          <p:nvPr>
            <p:ph idx="1"/>
          </p:nvPr>
        </p:nvSpPr>
        <p:spPr>
          <a:xfrm>
            <a:off x="822959" y="1845734"/>
            <a:ext cx="7543801" cy="4326466"/>
          </a:xfrm>
        </p:spPr>
        <p:txBody>
          <a:bodyPr>
            <a:normAutofit/>
          </a:bodyPr>
          <a:lstStyle/>
          <a:p>
            <a:pPr lvl="1">
              <a:lnSpc>
                <a:spcPct val="100000"/>
              </a:lnSpc>
              <a:spcBef>
                <a:spcPts val="500"/>
              </a:spcBef>
              <a:spcAft>
                <a:spcPts val="0"/>
              </a:spcAft>
              <a:buSzPct val="100000"/>
              <a:buFont typeface="Wingdings" panose="05000000000000000000" pitchFamily="2" charset="2"/>
              <a:buChar char="§"/>
              <a:defRPr/>
            </a:pPr>
            <a:r>
              <a:rPr lang="en-US" sz="2000" b="1" dirty="0">
                <a:solidFill>
                  <a:srgbClr val="001746"/>
                </a:solidFill>
                <a:latin typeface="Times New Roman" panose="02020603050405020304" pitchFamily="18" charset="0"/>
                <a:cs typeface="Times New Roman" panose="02020603050405020304" pitchFamily="18" charset="0"/>
              </a:rPr>
              <a:t>Independent contractor classification is a frequent area of audit by the IRS.</a:t>
            </a:r>
          </a:p>
          <a:p>
            <a:pPr lvl="1">
              <a:lnSpc>
                <a:spcPct val="100000"/>
              </a:lnSpc>
              <a:spcBef>
                <a:spcPts val="500"/>
              </a:spcBef>
              <a:spcAft>
                <a:spcPts val="0"/>
              </a:spcAft>
              <a:buSzPct val="100000"/>
              <a:buFont typeface="Wingdings" panose="05000000000000000000" pitchFamily="2" charset="2"/>
              <a:buChar char="§"/>
              <a:defRPr/>
            </a:pPr>
            <a:r>
              <a:rPr lang="en-US" sz="2000" b="1" dirty="0">
                <a:solidFill>
                  <a:srgbClr val="001746"/>
                </a:solidFill>
                <a:latin typeface="Times New Roman" panose="02020603050405020304" pitchFamily="18" charset="0"/>
                <a:cs typeface="Times New Roman" panose="02020603050405020304" pitchFamily="18" charset="0"/>
              </a:rPr>
              <a:t>Misclassification as an independent contractor could place the University at risk of assessment of significant amounts of taxes, interest and penalties.</a:t>
            </a:r>
          </a:p>
          <a:p>
            <a:pPr lvl="1">
              <a:lnSpc>
                <a:spcPct val="100000"/>
              </a:lnSpc>
              <a:spcBef>
                <a:spcPts val="500"/>
              </a:spcBef>
              <a:spcAft>
                <a:spcPts val="0"/>
              </a:spcAft>
              <a:buSzPct val="100000"/>
              <a:buFont typeface="Wingdings" panose="05000000000000000000" pitchFamily="2" charset="2"/>
              <a:buChar char="§"/>
              <a:defRPr/>
            </a:pPr>
            <a:r>
              <a:rPr lang="en-US" sz="2000" b="1" dirty="0">
                <a:solidFill>
                  <a:srgbClr val="001746"/>
                </a:solidFill>
                <a:latin typeface="Times New Roman" panose="02020603050405020304" pitchFamily="18" charset="0"/>
                <a:cs typeface="Times New Roman" panose="02020603050405020304" pitchFamily="18" charset="0"/>
              </a:rPr>
              <a:t>The independent contractor classification process also ensures that Drexel complies with federal and state guidelines for consistent and fair classification of workers.</a:t>
            </a:r>
          </a:p>
          <a:p>
            <a:pPr lvl="1">
              <a:lnSpc>
                <a:spcPct val="100000"/>
              </a:lnSpc>
              <a:spcBef>
                <a:spcPts val="500"/>
              </a:spcBef>
              <a:spcAft>
                <a:spcPts val="0"/>
              </a:spcAft>
              <a:buSzPct val="100000"/>
              <a:buFont typeface="Wingdings" panose="05000000000000000000" pitchFamily="2" charset="2"/>
              <a:buChar char="§"/>
              <a:defRPr/>
            </a:pPr>
            <a:endParaRPr lang="en-US" sz="2000" b="1" dirty="0">
              <a:solidFill>
                <a:srgbClr val="001746"/>
              </a:solidFill>
              <a:latin typeface="Times New Roman" panose="02020603050405020304" pitchFamily="18" charset="0"/>
              <a:cs typeface="Times New Roman" panose="02020603050405020304" pitchFamily="18" charset="0"/>
            </a:endParaRPr>
          </a:p>
          <a:p>
            <a:pPr marL="0" indent="0" eaLnBrk="1" hangingPunct="1">
              <a:buNone/>
            </a:pPr>
            <a:endParaRPr lang="en-US" dirty="0"/>
          </a:p>
        </p:txBody>
      </p:sp>
      <p:sp>
        <p:nvSpPr>
          <p:cNvPr id="2" name="Slide Number Placeholder 1"/>
          <p:cNvSpPr>
            <a:spLocks noGrp="1"/>
          </p:cNvSpPr>
          <p:nvPr>
            <p:ph type="sldNum" sz="quarter" idx="12"/>
          </p:nvPr>
        </p:nvSpPr>
        <p:spPr/>
        <p:txBody>
          <a:bodyPr/>
          <a:lstStyle/>
          <a:p>
            <a:pPr>
              <a:defRPr/>
            </a:pPr>
            <a:fld id="{7A0ED258-E986-4B49-9769-F5E84E1D1633}" type="slidenum">
              <a:rPr lang="en-US" smtClean="0"/>
              <a:pPr>
                <a:defRPr/>
              </a:pPr>
              <a:t>4</a:t>
            </a:fld>
            <a:endParaRPr lang="en-US"/>
          </a:p>
        </p:txBody>
      </p:sp>
      <p:sp>
        <p:nvSpPr>
          <p:cNvPr id="5" name="Title 4">
            <a:extLst>
              <a:ext uri="{FF2B5EF4-FFF2-40B4-BE49-F238E27FC236}">
                <a16:creationId xmlns:a16="http://schemas.microsoft.com/office/drawing/2014/main" id="{8B7A31D3-1ABE-4784-8FED-C111ADA296C4}"/>
              </a:ext>
            </a:extLst>
          </p:cNvPr>
          <p:cNvSpPr>
            <a:spLocks noGrp="1"/>
          </p:cNvSpPr>
          <p:nvPr>
            <p:ph type="title"/>
          </p:nvPr>
        </p:nvSpPr>
        <p:spPr/>
        <p:txBody>
          <a:bodyPr>
            <a:normAutofit/>
          </a:bodyPr>
          <a:lstStyle/>
          <a:p>
            <a:r>
              <a:rPr lang="en-US" sz="3300" b="1" dirty="0">
                <a:solidFill>
                  <a:srgbClr val="001746"/>
                </a:solidFill>
                <a:latin typeface="Times New Roman" panose="02020603050405020304" pitchFamily="18" charset="0"/>
                <a:cs typeface="Times New Roman" panose="02020603050405020304" pitchFamily="18" charset="0"/>
              </a:rPr>
              <a:t>WHY IS IT IMPORTANT?</a:t>
            </a:r>
          </a:p>
        </p:txBody>
      </p:sp>
      <p:pic>
        <p:nvPicPr>
          <p:cNvPr id="8" name="Picture 7">
            <a:extLst>
              <a:ext uri="{FF2B5EF4-FFF2-40B4-BE49-F238E27FC236}">
                <a16:creationId xmlns:a16="http://schemas.microsoft.com/office/drawing/2014/main" id="{3ECA7CAE-F33D-4BC9-BE2F-E86099E3036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6200" y="381000"/>
            <a:ext cx="990600" cy="982431"/>
          </a:xfrm>
          <a:prstGeom prst="rect">
            <a:avLst/>
          </a:prstGeom>
        </p:spPr>
      </p:pic>
    </p:spTree>
    <p:extLst>
      <p:ext uri="{BB962C8B-B14F-4D97-AF65-F5344CB8AC3E}">
        <p14:creationId xmlns:p14="http://schemas.microsoft.com/office/powerpoint/2010/main" val="2931559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A0ED258-E986-4B49-9769-F5E84E1D1633}" type="slidenum">
              <a:rPr lang="en-US" smtClean="0"/>
              <a:pPr>
                <a:defRPr/>
              </a:pPr>
              <a:t>5</a:t>
            </a:fld>
            <a:endParaRPr lang="en-US"/>
          </a:p>
        </p:txBody>
      </p:sp>
      <p:sp>
        <p:nvSpPr>
          <p:cNvPr id="6" name="Title 5">
            <a:extLst>
              <a:ext uri="{FF2B5EF4-FFF2-40B4-BE49-F238E27FC236}">
                <a16:creationId xmlns:a16="http://schemas.microsoft.com/office/drawing/2014/main" id="{E9C5A5CD-1DDD-45F0-AEAD-F66AD7B921BE}"/>
              </a:ext>
            </a:extLst>
          </p:cNvPr>
          <p:cNvSpPr>
            <a:spLocks noGrp="1"/>
          </p:cNvSpPr>
          <p:nvPr>
            <p:ph type="title"/>
          </p:nvPr>
        </p:nvSpPr>
        <p:spPr/>
        <p:txBody>
          <a:bodyPr>
            <a:normAutofit/>
          </a:bodyPr>
          <a:lstStyle/>
          <a:p>
            <a:r>
              <a:rPr lang="en-US" sz="3300" b="1" dirty="0">
                <a:solidFill>
                  <a:srgbClr val="001746"/>
                </a:solidFill>
                <a:latin typeface="Times New Roman" panose="02020603050405020304" pitchFamily="18" charset="0"/>
                <a:cs typeface="Times New Roman" panose="02020603050405020304" pitchFamily="18" charset="0"/>
              </a:rPr>
              <a:t>WHO DOES THE PROCESS </a:t>
            </a:r>
            <a:br>
              <a:rPr lang="en-US" sz="3300" b="1" dirty="0">
                <a:solidFill>
                  <a:srgbClr val="001746"/>
                </a:solidFill>
                <a:latin typeface="Times New Roman" panose="02020603050405020304" pitchFamily="18" charset="0"/>
                <a:cs typeface="Times New Roman" panose="02020603050405020304" pitchFamily="18" charset="0"/>
              </a:rPr>
            </a:br>
            <a:r>
              <a:rPr lang="en-US" sz="3300" b="1" dirty="0">
                <a:solidFill>
                  <a:srgbClr val="001746"/>
                </a:solidFill>
                <a:latin typeface="Times New Roman" panose="02020603050405020304" pitchFamily="18" charset="0"/>
                <a:cs typeface="Times New Roman" panose="02020603050405020304" pitchFamily="18" charset="0"/>
              </a:rPr>
              <a:t>APPLY TO?</a:t>
            </a:r>
          </a:p>
        </p:txBody>
      </p:sp>
      <p:sp>
        <p:nvSpPr>
          <p:cNvPr id="8" name="Content Placeholder 1">
            <a:extLst>
              <a:ext uri="{FF2B5EF4-FFF2-40B4-BE49-F238E27FC236}">
                <a16:creationId xmlns:a16="http://schemas.microsoft.com/office/drawing/2014/main" id="{681DB24F-643A-448C-8CB6-5FAE3B99F712}"/>
              </a:ext>
            </a:extLst>
          </p:cNvPr>
          <p:cNvSpPr>
            <a:spLocks noGrp="1"/>
          </p:cNvSpPr>
          <p:nvPr>
            <p:ph idx="1"/>
          </p:nvPr>
        </p:nvSpPr>
        <p:spPr/>
        <p:txBody>
          <a:bodyPr>
            <a:normAutofit/>
          </a:bodyPr>
          <a:lstStyle/>
          <a:p>
            <a:pPr marL="0" indent="0" eaLnBrk="1" hangingPunct="1">
              <a:lnSpc>
                <a:spcPct val="100000"/>
              </a:lnSpc>
              <a:spcBef>
                <a:spcPts val="500"/>
              </a:spcBef>
              <a:spcAft>
                <a:spcPts val="0"/>
              </a:spcAft>
              <a:buNone/>
            </a:pPr>
            <a:r>
              <a:rPr lang="en-US" b="1" dirty="0">
                <a:solidFill>
                  <a:srgbClr val="001746"/>
                </a:solidFill>
                <a:latin typeface="Times New Roman" panose="02020603050405020304" pitchFamily="18" charset="0"/>
                <a:cs typeface="Times New Roman" panose="02020603050405020304" pitchFamily="18" charset="0"/>
              </a:rPr>
              <a:t>The following entity types will always be considered independent contractors. The independent contractor certification process is not required for these types of vendors:</a:t>
            </a:r>
          </a:p>
          <a:p>
            <a:pPr marL="0" indent="0" eaLnBrk="1" hangingPunct="1">
              <a:lnSpc>
                <a:spcPct val="100000"/>
              </a:lnSpc>
              <a:spcBef>
                <a:spcPts val="500"/>
              </a:spcBef>
              <a:spcAft>
                <a:spcPts val="0"/>
              </a:spcAft>
              <a:buNone/>
            </a:pPr>
            <a:endParaRPr lang="en-US" b="1" dirty="0">
              <a:solidFill>
                <a:srgbClr val="001746"/>
              </a:solidFill>
              <a:latin typeface="Times New Roman" panose="02020603050405020304" pitchFamily="18" charset="0"/>
              <a:cs typeface="Times New Roman" panose="02020603050405020304" pitchFamily="18" charset="0"/>
            </a:endParaRPr>
          </a:p>
          <a:p>
            <a:pPr lvl="1">
              <a:lnSpc>
                <a:spcPct val="100000"/>
              </a:lnSpc>
              <a:spcBef>
                <a:spcPts val="500"/>
              </a:spcBef>
              <a:spcAft>
                <a:spcPts val="0"/>
              </a:spcAft>
              <a:buSzPct val="100000"/>
              <a:buFont typeface="Wingdings" panose="05000000000000000000" pitchFamily="2" charset="2"/>
              <a:buChar char="§"/>
              <a:defRPr/>
            </a:pPr>
            <a:r>
              <a:rPr lang="en-US" sz="2000" b="1" dirty="0">
                <a:solidFill>
                  <a:srgbClr val="001746"/>
                </a:solidFill>
                <a:latin typeface="Times New Roman" panose="02020603050405020304" pitchFamily="18" charset="0"/>
                <a:cs typeface="Times New Roman" panose="02020603050405020304" pitchFamily="18" charset="0"/>
              </a:rPr>
              <a:t>C Corporations </a:t>
            </a:r>
          </a:p>
          <a:p>
            <a:pPr lvl="1">
              <a:lnSpc>
                <a:spcPct val="100000"/>
              </a:lnSpc>
              <a:spcBef>
                <a:spcPts val="500"/>
              </a:spcBef>
              <a:spcAft>
                <a:spcPts val="0"/>
              </a:spcAft>
              <a:buSzPct val="100000"/>
              <a:buFont typeface="Wingdings" panose="05000000000000000000" pitchFamily="2" charset="2"/>
              <a:buChar char="§"/>
              <a:defRPr/>
            </a:pPr>
            <a:r>
              <a:rPr lang="en-US" sz="2000" b="1" dirty="0">
                <a:solidFill>
                  <a:srgbClr val="001746"/>
                </a:solidFill>
                <a:latin typeface="Times New Roman" panose="02020603050405020304" pitchFamily="18" charset="0"/>
                <a:cs typeface="Times New Roman" panose="02020603050405020304" pitchFamily="18" charset="0"/>
              </a:rPr>
              <a:t>S Corporations</a:t>
            </a:r>
          </a:p>
          <a:p>
            <a:pPr lvl="1">
              <a:lnSpc>
                <a:spcPct val="100000"/>
              </a:lnSpc>
              <a:spcBef>
                <a:spcPts val="500"/>
              </a:spcBef>
              <a:spcAft>
                <a:spcPts val="0"/>
              </a:spcAft>
              <a:buSzPct val="100000"/>
              <a:buFont typeface="Wingdings" panose="05000000000000000000" pitchFamily="2" charset="2"/>
              <a:buChar char="§"/>
              <a:defRPr/>
            </a:pPr>
            <a:r>
              <a:rPr lang="en-US" sz="2000" b="1" dirty="0">
                <a:solidFill>
                  <a:srgbClr val="001746"/>
                </a:solidFill>
                <a:latin typeface="Times New Roman" panose="02020603050405020304" pitchFamily="18" charset="0"/>
                <a:cs typeface="Times New Roman" panose="02020603050405020304" pitchFamily="18" charset="0"/>
              </a:rPr>
              <a:t>Partnerships </a:t>
            </a:r>
          </a:p>
          <a:p>
            <a:pPr marL="0" indent="0" eaLnBrk="1" hangingPunct="1">
              <a:lnSpc>
                <a:spcPct val="100000"/>
              </a:lnSpc>
              <a:spcBef>
                <a:spcPts val="500"/>
              </a:spcBef>
              <a:spcAft>
                <a:spcPts val="0"/>
              </a:spcAft>
              <a:buNone/>
            </a:pPr>
            <a:endParaRPr lang="en-US" b="1" dirty="0">
              <a:solidFill>
                <a:srgbClr val="001746"/>
              </a:solidFill>
              <a:latin typeface="Times New Roman" panose="02020603050405020304" pitchFamily="18" charset="0"/>
              <a:cs typeface="Times New Roman" panose="02020603050405020304" pitchFamily="18" charset="0"/>
            </a:endParaRPr>
          </a:p>
          <a:p>
            <a:pPr marL="0" indent="0" eaLnBrk="1" hangingPunct="1">
              <a:buNone/>
            </a:pPr>
            <a:endParaRPr lang="en-US" dirty="0"/>
          </a:p>
        </p:txBody>
      </p:sp>
      <p:pic>
        <p:nvPicPr>
          <p:cNvPr id="9" name="Picture 8">
            <a:extLst>
              <a:ext uri="{FF2B5EF4-FFF2-40B4-BE49-F238E27FC236}">
                <a16:creationId xmlns:a16="http://schemas.microsoft.com/office/drawing/2014/main" id="{A9F29559-1EAC-4E93-9823-C8905CC7727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6200" y="381000"/>
            <a:ext cx="990600" cy="98243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slide(fromLeft)">
                                      <p:cBhvr>
                                        <p:cTn id="7" dur="2000"/>
                                        <p:tgtEl>
                                          <p:spTgt spid="8">
                                            <p:txEl>
                                              <p:pRg st="0" end="0"/>
                                            </p:txEl>
                                          </p:spTgt>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8">
                                            <p:txEl>
                                              <p:pRg st="2" end="2"/>
                                            </p:txEl>
                                          </p:spTgt>
                                        </p:tgtEl>
                                        <p:attrNameLst>
                                          <p:attrName>style.visibility</p:attrName>
                                        </p:attrNameLst>
                                      </p:cBhvr>
                                      <p:to>
                                        <p:strVal val="visible"/>
                                      </p:to>
                                    </p:set>
                                    <p:animEffect transition="in" filter="slide(fromLeft)">
                                      <p:cBhvr>
                                        <p:cTn id="10" dur="2000"/>
                                        <p:tgtEl>
                                          <p:spTgt spid="8">
                                            <p:txEl>
                                              <p:pRg st="2" end="2"/>
                                            </p:txEl>
                                          </p:spTgt>
                                        </p:tgtEl>
                                      </p:cBhvr>
                                    </p:animEffect>
                                  </p:childTnLst>
                                </p:cTn>
                              </p:par>
                              <p:par>
                                <p:cTn id="11" presetID="12" presetClass="entr" presetSubtype="8"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animEffect transition="in" filter="slide(fromLeft)">
                                      <p:cBhvr>
                                        <p:cTn id="13" dur="2000"/>
                                        <p:tgtEl>
                                          <p:spTgt spid="8">
                                            <p:txEl>
                                              <p:pRg st="3" end="3"/>
                                            </p:txEl>
                                          </p:spTgt>
                                        </p:tgtEl>
                                      </p:cBhvr>
                                    </p:animEffect>
                                  </p:childTnLst>
                                </p:cTn>
                              </p:par>
                              <p:par>
                                <p:cTn id="14" presetID="12" presetClass="entr" presetSubtype="8" fill="hold" grpId="0" nodeType="withEffect">
                                  <p:stCondLst>
                                    <p:cond delay="0"/>
                                  </p:stCondLst>
                                  <p:childTnLst>
                                    <p:set>
                                      <p:cBhvr>
                                        <p:cTn id="15" dur="1" fill="hold">
                                          <p:stCondLst>
                                            <p:cond delay="0"/>
                                          </p:stCondLst>
                                        </p:cTn>
                                        <p:tgtEl>
                                          <p:spTgt spid="8">
                                            <p:txEl>
                                              <p:pRg st="4" end="4"/>
                                            </p:txEl>
                                          </p:spTgt>
                                        </p:tgtEl>
                                        <p:attrNameLst>
                                          <p:attrName>style.visibility</p:attrName>
                                        </p:attrNameLst>
                                      </p:cBhvr>
                                      <p:to>
                                        <p:strVal val="visible"/>
                                      </p:to>
                                    </p:set>
                                    <p:animEffect transition="in" filter="slide(fromLeft)">
                                      <p:cBhvr>
                                        <p:cTn id="16" dur="20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A0ED258-E986-4B49-9769-F5E84E1D1633}" type="slidenum">
              <a:rPr lang="en-US" smtClean="0"/>
              <a:pPr>
                <a:defRPr/>
              </a:pPr>
              <a:t>6</a:t>
            </a:fld>
            <a:endParaRPr lang="en-US"/>
          </a:p>
        </p:txBody>
      </p:sp>
      <p:sp>
        <p:nvSpPr>
          <p:cNvPr id="6" name="Title 5">
            <a:extLst>
              <a:ext uri="{FF2B5EF4-FFF2-40B4-BE49-F238E27FC236}">
                <a16:creationId xmlns:a16="http://schemas.microsoft.com/office/drawing/2014/main" id="{E9C5A5CD-1DDD-45F0-AEAD-F66AD7B921BE}"/>
              </a:ext>
            </a:extLst>
          </p:cNvPr>
          <p:cNvSpPr>
            <a:spLocks noGrp="1"/>
          </p:cNvSpPr>
          <p:nvPr>
            <p:ph type="title"/>
          </p:nvPr>
        </p:nvSpPr>
        <p:spPr/>
        <p:txBody>
          <a:bodyPr>
            <a:normAutofit/>
          </a:bodyPr>
          <a:lstStyle/>
          <a:p>
            <a:r>
              <a:rPr lang="en-US" sz="3300" b="1" dirty="0">
                <a:solidFill>
                  <a:srgbClr val="001746"/>
                </a:solidFill>
                <a:latin typeface="Times New Roman" panose="02020603050405020304" pitchFamily="18" charset="0"/>
                <a:cs typeface="Times New Roman" panose="02020603050405020304" pitchFamily="18" charset="0"/>
              </a:rPr>
              <a:t>WHO DOES THE PROCESS </a:t>
            </a:r>
            <a:br>
              <a:rPr lang="en-US" sz="3300" b="1" dirty="0">
                <a:solidFill>
                  <a:srgbClr val="001746"/>
                </a:solidFill>
                <a:latin typeface="Times New Roman" panose="02020603050405020304" pitchFamily="18" charset="0"/>
                <a:cs typeface="Times New Roman" panose="02020603050405020304" pitchFamily="18" charset="0"/>
              </a:rPr>
            </a:br>
            <a:r>
              <a:rPr lang="en-US" sz="3300" b="1" dirty="0">
                <a:solidFill>
                  <a:srgbClr val="001746"/>
                </a:solidFill>
                <a:latin typeface="Times New Roman" panose="02020603050405020304" pitchFamily="18" charset="0"/>
                <a:cs typeface="Times New Roman" panose="02020603050405020304" pitchFamily="18" charset="0"/>
              </a:rPr>
              <a:t>APPLY TO?</a:t>
            </a:r>
          </a:p>
        </p:txBody>
      </p:sp>
      <p:sp>
        <p:nvSpPr>
          <p:cNvPr id="8" name="Content Placeholder 1">
            <a:extLst>
              <a:ext uri="{FF2B5EF4-FFF2-40B4-BE49-F238E27FC236}">
                <a16:creationId xmlns:a16="http://schemas.microsoft.com/office/drawing/2014/main" id="{681DB24F-643A-448C-8CB6-5FAE3B99F712}"/>
              </a:ext>
            </a:extLst>
          </p:cNvPr>
          <p:cNvSpPr>
            <a:spLocks noGrp="1"/>
          </p:cNvSpPr>
          <p:nvPr>
            <p:ph idx="1"/>
          </p:nvPr>
        </p:nvSpPr>
        <p:spPr/>
        <p:txBody>
          <a:bodyPr>
            <a:normAutofit fontScale="92500" lnSpcReduction="10000"/>
          </a:bodyPr>
          <a:lstStyle/>
          <a:p>
            <a:pPr marL="0" indent="0" eaLnBrk="1" hangingPunct="1">
              <a:lnSpc>
                <a:spcPct val="100000"/>
              </a:lnSpc>
              <a:spcBef>
                <a:spcPts val="500"/>
              </a:spcBef>
              <a:spcAft>
                <a:spcPts val="0"/>
              </a:spcAft>
              <a:buNone/>
            </a:pPr>
            <a:r>
              <a:rPr lang="en-US" b="1" dirty="0">
                <a:solidFill>
                  <a:srgbClr val="001746"/>
                </a:solidFill>
                <a:latin typeface="Times New Roman" panose="02020603050405020304" pitchFamily="18" charset="0"/>
                <a:cs typeface="Times New Roman" panose="02020603050405020304" pitchFamily="18" charset="0"/>
              </a:rPr>
              <a:t>The following entity types or persons may be classified as independent contractors. As careful consideration of facts and circumstances is required for appropriate classification, all vendors that fall into the categories listed below must complete the independent contractor classification process:</a:t>
            </a:r>
          </a:p>
          <a:p>
            <a:pPr marL="0" indent="0" eaLnBrk="1" hangingPunct="1">
              <a:lnSpc>
                <a:spcPct val="100000"/>
              </a:lnSpc>
              <a:spcBef>
                <a:spcPts val="500"/>
              </a:spcBef>
              <a:spcAft>
                <a:spcPts val="0"/>
              </a:spcAft>
              <a:buNone/>
            </a:pPr>
            <a:endParaRPr lang="en-US" b="1" dirty="0">
              <a:solidFill>
                <a:srgbClr val="001746"/>
              </a:solidFill>
              <a:latin typeface="Times New Roman" panose="02020603050405020304" pitchFamily="18" charset="0"/>
              <a:cs typeface="Times New Roman" panose="02020603050405020304" pitchFamily="18" charset="0"/>
            </a:endParaRPr>
          </a:p>
          <a:p>
            <a:pPr lvl="1">
              <a:lnSpc>
                <a:spcPct val="100000"/>
              </a:lnSpc>
              <a:spcBef>
                <a:spcPts val="500"/>
              </a:spcBef>
              <a:spcAft>
                <a:spcPts val="0"/>
              </a:spcAft>
              <a:buSzPct val="100000"/>
              <a:buFont typeface="Wingdings" panose="05000000000000000000" pitchFamily="2" charset="2"/>
              <a:buChar char="§"/>
              <a:defRPr/>
            </a:pPr>
            <a:r>
              <a:rPr lang="en-US" sz="2000" b="1" dirty="0">
                <a:solidFill>
                  <a:srgbClr val="001746"/>
                </a:solidFill>
                <a:latin typeface="Times New Roman" panose="02020603050405020304" pitchFamily="18" charset="0"/>
                <a:cs typeface="Times New Roman" panose="02020603050405020304" pitchFamily="18" charset="0"/>
              </a:rPr>
              <a:t>Single Member Limited Liability Companies (‘SMLLCs’)</a:t>
            </a:r>
          </a:p>
          <a:p>
            <a:pPr lvl="1">
              <a:lnSpc>
                <a:spcPct val="100000"/>
              </a:lnSpc>
              <a:spcBef>
                <a:spcPts val="500"/>
              </a:spcBef>
              <a:spcAft>
                <a:spcPts val="0"/>
              </a:spcAft>
              <a:buSzPct val="100000"/>
              <a:buFont typeface="Wingdings" panose="05000000000000000000" pitchFamily="2" charset="2"/>
              <a:buChar char="§"/>
              <a:defRPr/>
            </a:pPr>
            <a:r>
              <a:rPr lang="en-US" sz="2000" b="1" dirty="0">
                <a:solidFill>
                  <a:srgbClr val="001746"/>
                </a:solidFill>
                <a:latin typeface="Times New Roman" panose="02020603050405020304" pitchFamily="18" charset="0"/>
                <a:cs typeface="Times New Roman" panose="02020603050405020304" pitchFamily="18" charset="0"/>
              </a:rPr>
              <a:t>Sole proprietors</a:t>
            </a:r>
          </a:p>
          <a:p>
            <a:pPr lvl="1">
              <a:lnSpc>
                <a:spcPct val="100000"/>
              </a:lnSpc>
              <a:spcBef>
                <a:spcPts val="500"/>
              </a:spcBef>
              <a:spcAft>
                <a:spcPts val="0"/>
              </a:spcAft>
              <a:buSzPct val="100000"/>
              <a:buFont typeface="Wingdings" panose="05000000000000000000" pitchFamily="2" charset="2"/>
              <a:buChar char="§"/>
              <a:defRPr/>
            </a:pPr>
            <a:r>
              <a:rPr lang="en-US" sz="2000" b="1" dirty="0">
                <a:solidFill>
                  <a:srgbClr val="001746"/>
                </a:solidFill>
                <a:latin typeface="Times New Roman" panose="02020603050405020304" pitchFamily="18" charset="0"/>
                <a:cs typeface="Times New Roman" panose="02020603050405020304" pitchFamily="18" charset="0"/>
              </a:rPr>
              <a:t>Individuals</a:t>
            </a:r>
          </a:p>
          <a:p>
            <a:pPr marL="201168" lvl="1" indent="0">
              <a:lnSpc>
                <a:spcPct val="100000"/>
              </a:lnSpc>
              <a:spcBef>
                <a:spcPts val="500"/>
              </a:spcBef>
              <a:spcAft>
                <a:spcPts val="0"/>
              </a:spcAft>
              <a:buSzPct val="100000"/>
              <a:buNone/>
              <a:defRPr/>
            </a:pPr>
            <a:endParaRPr lang="en-US" sz="2000" b="1" dirty="0">
              <a:solidFill>
                <a:srgbClr val="001746"/>
              </a:solidFill>
              <a:latin typeface="Times New Roman" panose="02020603050405020304" pitchFamily="18" charset="0"/>
              <a:cs typeface="Times New Roman" panose="02020603050405020304" pitchFamily="18" charset="0"/>
            </a:endParaRPr>
          </a:p>
          <a:p>
            <a:pPr marL="201168" lvl="1" indent="0">
              <a:lnSpc>
                <a:spcPct val="100000"/>
              </a:lnSpc>
              <a:spcBef>
                <a:spcPts val="500"/>
              </a:spcBef>
              <a:spcAft>
                <a:spcPts val="0"/>
              </a:spcAft>
              <a:buSzPct val="100000"/>
              <a:buNone/>
              <a:defRPr/>
            </a:pPr>
            <a:r>
              <a:rPr lang="en-US" sz="2000" b="1" dirty="0">
                <a:solidFill>
                  <a:srgbClr val="001746"/>
                </a:solidFill>
                <a:latin typeface="Times New Roman" panose="02020603050405020304" pitchFamily="18" charset="0"/>
                <a:cs typeface="Times New Roman" panose="02020603050405020304" pitchFamily="18" charset="0"/>
              </a:rPr>
              <a:t>If you are unsure whether a service provider needs to complete the independent contractor certification process, please contact the Office of Tax Compliance for guidance.</a:t>
            </a:r>
          </a:p>
          <a:p>
            <a:pPr marL="0" indent="0" eaLnBrk="1" hangingPunct="1">
              <a:lnSpc>
                <a:spcPct val="100000"/>
              </a:lnSpc>
              <a:spcBef>
                <a:spcPts val="500"/>
              </a:spcBef>
              <a:spcAft>
                <a:spcPts val="0"/>
              </a:spcAft>
              <a:buNone/>
            </a:pPr>
            <a:endParaRPr lang="en-US" b="1" dirty="0">
              <a:solidFill>
                <a:srgbClr val="001746"/>
              </a:solidFill>
              <a:latin typeface="Times New Roman" panose="02020603050405020304" pitchFamily="18" charset="0"/>
              <a:cs typeface="Times New Roman" panose="02020603050405020304" pitchFamily="18" charset="0"/>
            </a:endParaRPr>
          </a:p>
          <a:p>
            <a:pPr eaLnBrk="1" hangingPunct="1">
              <a:lnSpc>
                <a:spcPct val="100000"/>
              </a:lnSpc>
              <a:spcBef>
                <a:spcPts val="500"/>
              </a:spcBef>
              <a:spcAft>
                <a:spcPts val="0"/>
              </a:spcAft>
              <a:buFont typeface="Wingdings" panose="05000000000000000000" pitchFamily="2" charset="2"/>
              <a:buChar char="§"/>
            </a:pPr>
            <a:endParaRPr lang="en-US" b="1" dirty="0">
              <a:solidFill>
                <a:srgbClr val="001746"/>
              </a:solidFill>
              <a:latin typeface="Times New Roman" panose="02020603050405020304" pitchFamily="18" charset="0"/>
              <a:cs typeface="Times New Roman" panose="02020603050405020304" pitchFamily="18" charset="0"/>
            </a:endParaRPr>
          </a:p>
          <a:p>
            <a:pPr marL="0" indent="0" eaLnBrk="1" hangingPunct="1">
              <a:buNone/>
            </a:pPr>
            <a:endParaRPr lang="en-US" dirty="0"/>
          </a:p>
        </p:txBody>
      </p:sp>
      <p:pic>
        <p:nvPicPr>
          <p:cNvPr id="9" name="Picture 8">
            <a:extLst>
              <a:ext uri="{FF2B5EF4-FFF2-40B4-BE49-F238E27FC236}">
                <a16:creationId xmlns:a16="http://schemas.microsoft.com/office/drawing/2014/main" id="{A9F29559-1EAC-4E93-9823-C8905CC7727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6200" y="381000"/>
            <a:ext cx="990600" cy="982431"/>
          </a:xfrm>
          <a:prstGeom prst="rect">
            <a:avLst/>
          </a:prstGeom>
        </p:spPr>
      </p:pic>
    </p:spTree>
    <p:extLst>
      <p:ext uri="{BB962C8B-B14F-4D97-AF65-F5344CB8AC3E}">
        <p14:creationId xmlns:p14="http://schemas.microsoft.com/office/powerpoint/2010/main" val="2766996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slide(fromLeft)">
                                      <p:cBhvr>
                                        <p:cTn id="7" dur="2000"/>
                                        <p:tgtEl>
                                          <p:spTgt spid="8">
                                            <p:txEl>
                                              <p:pRg st="0" end="0"/>
                                            </p:txEl>
                                          </p:spTgt>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8">
                                            <p:txEl>
                                              <p:pRg st="2" end="2"/>
                                            </p:txEl>
                                          </p:spTgt>
                                        </p:tgtEl>
                                        <p:attrNameLst>
                                          <p:attrName>style.visibility</p:attrName>
                                        </p:attrNameLst>
                                      </p:cBhvr>
                                      <p:to>
                                        <p:strVal val="visible"/>
                                      </p:to>
                                    </p:set>
                                    <p:animEffect transition="in" filter="slide(fromLeft)">
                                      <p:cBhvr>
                                        <p:cTn id="10" dur="2000"/>
                                        <p:tgtEl>
                                          <p:spTgt spid="8">
                                            <p:txEl>
                                              <p:pRg st="2" end="2"/>
                                            </p:txEl>
                                          </p:spTgt>
                                        </p:tgtEl>
                                      </p:cBhvr>
                                    </p:animEffect>
                                  </p:childTnLst>
                                </p:cTn>
                              </p:par>
                              <p:par>
                                <p:cTn id="11" presetID="12" presetClass="entr" presetSubtype="8"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animEffect transition="in" filter="slide(fromLeft)">
                                      <p:cBhvr>
                                        <p:cTn id="13" dur="2000"/>
                                        <p:tgtEl>
                                          <p:spTgt spid="8">
                                            <p:txEl>
                                              <p:pRg st="3" end="3"/>
                                            </p:txEl>
                                          </p:spTgt>
                                        </p:tgtEl>
                                      </p:cBhvr>
                                    </p:animEffect>
                                  </p:childTnLst>
                                </p:cTn>
                              </p:par>
                              <p:par>
                                <p:cTn id="14" presetID="12" presetClass="entr" presetSubtype="8" fill="hold" grpId="0" nodeType="withEffect">
                                  <p:stCondLst>
                                    <p:cond delay="0"/>
                                  </p:stCondLst>
                                  <p:childTnLst>
                                    <p:set>
                                      <p:cBhvr>
                                        <p:cTn id="15" dur="1" fill="hold">
                                          <p:stCondLst>
                                            <p:cond delay="0"/>
                                          </p:stCondLst>
                                        </p:cTn>
                                        <p:tgtEl>
                                          <p:spTgt spid="8">
                                            <p:txEl>
                                              <p:pRg st="4" end="4"/>
                                            </p:txEl>
                                          </p:spTgt>
                                        </p:tgtEl>
                                        <p:attrNameLst>
                                          <p:attrName>style.visibility</p:attrName>
                                        </p:attrNameLst>
                                      </p:cBhvr>
                                      <p:to>
                                        <p:strVal val="visible"/>
                                      </p:to>
                                    </p:set>
                                    <p:animEffect transition="in" filter="slide(fromLeft)">
                                      <p:cBhvr>
                                        <p:cTn id="16" dur="2000"/>
                                        <p:tgtEl>
                                          <p:spTgt spid="8">
                                            <p:txEl>
                                              <p:pRg st="4" end="4"/>
                                            </p:txEl>
                                          </p:spTgt>
                                        </p:tgtEl>
                                      </p:cBhvr>
                                    </p:animEffect>
                                  </p:childTnLst>
                                </p:cTn>
                              </p:par>
                              <p:par>
                                <p:cTn id="17" presetID="12" presetClass="entr" presetSubtype="8" fill="hold" grpId="0" nodeType="with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animEffect transition="in" filter="slide(fromLeft)">
                                      <p:cBhvr>
                                        <p:cTn id="19" dur="2000"/>
                                        <p:tgtEl>
                                          <p:spTgt spid="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1"/>
          <p:cNvSpPr>
            <a:spLocks noGrp="1"/>
          </p:cNvSpPr>
          <p:nvPr>
            <p:ph idx="1"/>
          </p:nvPr>
        </p:nvSpPr>
        <p:spPr/>
        <p:txBody>
          <a:bodyPr/>
          <a:lstStyle/>
          <a:p>
            <a:r>
              <a:rPr lang="en-US" b="1" dirty="0">
                <a:solidFill>
                  <a:srgbClr val="001746"/>
                </a:solidFill>
                <a:latin typeface="Times New Roman" panose="02020603050405020304" pitchFamily="18" charset="0"/>
                <a:cs typeface="Times New Roman" panose="02020603050405020304" pitchFamily="18" charset="0"/>
              </a:rPr>
              <a:t>The more control the University has over a service provider, the more likely it is that the service provider will be an employee rather than an independent contractor.  Common law factors for determining independent contractor status fall into three categories:</a:t>
            </a:r>
          </a:p>
          <a:p>
            <a:endParaRPr lang="en-US" b="1" dirty="0">
              <a:solidFill>
                <a:srgbClr val="001746"/>
              </a:solidFill>
              <a:latin typeface="Times New Roman" panose="02020603050405020304" pitchFamily="18" charset="0"/>
              <a:cs typeface="Times New Roman" panose="02020603050405020304" pitchFamily="18" charset="0"/>
            </a:endParaRPr>
          </a:p>
          <a:p>
            <a:pPr lvl="1">
              <a:lnSpc>
                <a:spcPct val="100000"/>
              </a:lnSpc>
              <a:spcBef>
                <a:spcPts val="500"/>
              </a:spcBef>
              <a:spcAft>
                <a:spcPts val="0"/>
              </a:spcAft>
              <a:buSzPct val="100000"/>
              <a:buFont typeface="Wingdings" panose="05000000000000000000" pitchFamily="2" charset="2"/>
              <a:buChar char="§"/>
              <a:defRPr/>
            </a:pPr>
            <a:r>
              <a:rPr lang="en-US" sz="2000" b="1" dirty="0">
                <a:solidFill>
                  <a:srgbClr val="001746"/>
                </a:solidFill>
                <a:latin typeface="Times New Roman" panose="02020603050405020304" pitchFamily="18" charset="0"/>
                <a:cs typeface="Times New Roman" panose="02020603050405020304" pitchFamily="18" charset="0"/>
              </a:rPr>
              <a:t>Behavioral control</a:t>
            </a:r>
          </a:p>
          <a:p>
            <a:pPr lvl="1">
              <a:lnSpc>
                <a:spcPct val="100000"/>
              </a:lnSpc>
              <a:spcBef>
                <a:spcPts val="500"/>
              </a:spcBef>
              <a:spcAft>
                <a:spcPts val="0"/>
              </a:spcAft>
              <a:buSzPct val="100000"/>
              <a:buFont typeface="Wingdings" panose="05000000000000000000" pitchFamily="2" charset="2"/>
              <a:buChar char="§"/>
              <a:defRPr/>
            </a:pPr>
            <a:r>
              <a:rPr lang="en-US" sz="2000" b="1" dirty="0">
                <a:solidFill>
                  <a:srgbClr val="001746"/>
                </a:solidFill>
                <a:latin typeface="Times New Roman" panose="02020603050405020304" pitchFamily="18" charset="0"/>
                <a:cs typeface="Times New Roman" panose="02020603050405020304" pitchFamily="18" charset="0"/>
              </a:rPr>
              <a:t>Financial control</a:t>
            </a:r>
          </a:p>
          <a:p>
            <a:pPr lvl="1">
              <a:lnSpc>
                <a:spcPct val="100000"/>
              </a:lnSpc>
              <a:spcBef>
                <a:spcPts val="500"/>
              </a:spcBef>
              <a:spcAft>
                <a:spcPts val="0"/>
              </a:spcAft>
              <a:buSzPct val="100000"/>
              <a:buFont typeface="Wingdings" panose="05000000000000000000" pitchFamily="2" charset="2"/>
              <a:buChar char="§"/>
              <a:defRPr/>
            </a:pPr>
            <a:r>
              <a:rPr lang="en-US" sz="2000" b="1" dirty="0">
                <a:solidFill>
                  <a:srgbClr val="001746"/>
                </a:solidFill>
                <a:latin typeface="Times New Roman" panose="02020603050405020304" pitchFamily="18" charset="0"/>
                <a:cs typeface="Times New Roman" panose="02020603050405020304" pitchFamily="18" charset="0"/>
              </a:rPr>
              <a:t>Relationship between the parties</a:t>
            </a:r>
          </a:p>
          <a:p>
            <a:endParaRPr lang="en-US" b="1" dirty="0">
              <a:solidFill>
                <a:srgbClr val="001746"/>
              </a:solidFill>
              <a:latin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pPr>
              <a:defRPr/>
            </a:pPr>
            <a:fld id="{7A0ED258-E986-4B49-9769-F5E84E1D1633}" type="slidenum">
              <a:rPr lang="en-US" smtClean="0"/>
              <a:pPr>
                <a:defRPr/>
              </a:pPr>
              <a:t>7</a:t>
            </a:fld>
            <a:endParaRPr lang="en-US"/>
          </a:p>
        </p:txBody>
      </p:sp>
      <p:sp>
        <p:nvSpPr>
          <p:cNvPr id="5" name="Title 4">
            <a:extLst>
              <a:ext uri="{FF2B5EF4-FFF2-40B4-BE49-F238E27FC236}">
                <a16:creationId xmlns:a16="http://schemas.microsoft.com/office/drawing/2014/main" id="{7CCBF810-706A-4847-AF9A-822FCC04A111}"/>
              </a:ext>
            </a:extLst>
          </p:cNvPr>
          <p:cNvSpPr>
            <a:spLocks noGrp="1"/>
          </p:cNvSpPr>
          <p:nvPr>
            <p:ph type="title"/>
          </p:nvPr>
        </p:nvSpPr>
        <p:spPr/>
        <p:txBody>
          <a:bodyPr>
            <a:normAutofit/>
          </a:bodyPr>
          <a:lstStyle/>
          <a:p>
            <a:r>
              <a:rPr lang="en-US" sz="3300" b="1" dirty="0">
                <a:solidFill>
                  <a:srgbClr val="001746"/>
                </a:solidFill>
                <a:latin typeface="Times New Roman" panose="02020603050405020304" pitchFamily="18" charset="0"/>
                <a:cs typeface="Times New Roman" panose="02020603050405020304" pitchFamily="18" charset="0"/>
              </a:rPr>
              <a:t>GUIDELINES FOR DETERMINING STATUS</a:t>
            </a:r>
          </a:p>
        </p:txBody>
      </p:sp>
      <p:pic>
        <p:nvPicPr>
          <p:cNvPr id="10" name="Picture 9">
            <a:extLst>
              <a:ext uri="{FF2B5EF4-FFF2-40B4-BE49-F238E27FC236}">
                <a16:creationId xmlns:a16="http://schemas.microsoft.com/office/drawing/2014/main" id="{77E6EBE4-24C8-4A47-819C-5C07860C029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6200" y="381000"/>
            <a:ext cx="990600" cy="982431"/>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1"/>
          <p:cNvSpPr>
            <a:spLocks noGrp="1"/>
          </p:cNvSpPr>
          <p:nvPr>
            <p:ph idx="1"/>
          </p:nvPr>
        </p:nvSpPr>
        <p:spPr>
          <a:xfrm>
            <a:off x="846512" y="1828800"/>
            <a:ext cx="7543801" cy="4023360"/>
          </a:xfrm>
        </p:spPr>
        <p:txBody>
          <a:bodyPr/>
          <a:lstStyle/>
          <a:p>
            <a:pPr lvl="1">
              <a:lnSpc>
                <a:spcPct val="100000"/>
              </a:lnSpc>
              <a:spcBef>
                <a:spcPts val="500"/>
              </a:spcBef>
              <a:spcAft>
                <a:spcPts val="0"/>
              </a:spcAft>
              <a:buSzPct val="100000"/>
              <a:buFont typeface="Wingdings" panose="05000000000000000000" pitchFamily="2" charset="2"/>
              <a:buChar char="§"/>
              <a:defRPr/>
            </a:pPr>
            <a:r>
              <a:rPr lang="en-US" sz="2000" b="1" dirty="0">
                <a:solidFill>
                  <a:srgbClr val="001746"/>
                </a:solidFill>
                <a:latin typeface="Times New Roman" panose="02020603050405020304" pitchFamily="18" charset="0"/>
                <a:cs typeface="Times New Roman" panose="02020603050405020304" pitchFamily="18" charset="0"/>
              </a:rPr>
              <a:t>Relates to whether the University has a right to direct and control how the services will be performed.  </a:t>
            </a:r>
          </a:p>
          <a:p>
            <a:pPr lvl="1">
              <a:lnSpc>
                <a:spcPct val="100000"/>
              </a:lnSpc>
              <a:spcBef>
                <a:spcPts val="500"/>
              </a:spcBef>
              <a:spcAft>
                <a:spcPts val="0"/>
              </a:spcAft>
              <a:buSzPct val="100000"/>
              <a:buFont typeface="Wingdings" panose="05000000000000000000" pitchFamily="2" charset="2"/>
              <a:buChar char="§"/>
              <a:defRPr/>
            </a:pPr>
            <a:r>
              <a:rPr lang="en-US" sz="2000" b="1" dirty="0">
                <a:solidFill>
                  <a:srgbClr val="001746"/>
                </a:solidFill>
                <a:latin typeface="Times New Roman" panose="02020603050405020304" pitchFamily="18" charset="0"/>
                <a:cs typeface="Times New Roman" panose="02020603050405020304" pitchFamily="18" charset="0"/>
              </a:rPr>
              <a:t>In general, anyone who performs services for the University is an employee if the University has the right to control what will be done and how it will be done.  </a:t>
            </a:r>
          </a:p>
          <a:p>
            <a:endParaRPr lang="en-US" b="1" dirty="0">
              <a:solidFill>
                <a:srgbClr val="001746"/>
              </a:solidFill>
              <a:latin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pPr>
              <a:defRPr/>
            </a:pPr>
            <a:fld id="{7A0ED258-E986-4B49-9769-F5E84E1D1633}" type="slidenum">
              <a:rPr lang="en-US" smtClean="0"/>
              <a:pPr>
                <a:defRPr/>
              </a:pPr>
              <a:t>8</a:t>
            </a:fld>
            <a:endParaRPr lang="en-US"/>
          </a:p>
        </p:txBody>
      </p:sp>
      <p:sp>
        <p:nvSpPr>
          <p:cNvPr id="5" name="Title 4">
            <a:extLst>
              <a:ext uri="{FF2B5EF4-FFF2-40B4-BE49-F238E27FC236}">
                <a16:creationId xmlns:a16="http://schemas.microsoft.com/office/drawing/2014/main" id="{7CCBF810-706A-4847-AF9A-822FCC04A111}"/>
              </a:ext>
            </a:extLst>
          </p:cNvPr>
          <p:cNvSpPr>
            <a:spLocks noGrp="1"/>
          </p:cNvSpPr>
          <p:nvPr>
            <p:ph type="title"/>
          </p:nvPr>
        </p:nvSpPr>
        <p:spPr/>
        <p:txBody>
          <a:bodyPr>
            <a:normAutofit/>
          </a:bodyPr>
          <a:lstStyle/>
          <a:p>
            <a:r>
              <a:rPr lang="en-US" sz="3300" b="1" dirty="0">
                <a:solidFill>
                  <a:srgbClr val="001746"/>
                </a:solidFill>
                <a:latin typeface="Times New Roman" panose="02020603050405020304" pitchFamily="18" charset="0"/>
                <a:cs typeface="Times New Roman" panose="02020603050405020304" pitchFamily="18" charset="0"/>
              </a:rPr>
              <a:t>GUIDELINES – </a:t>
            </a:r>
            <a:br>
              <a:rPr lang="en-US" sz="3300" b="1" dirty="0">
                <a:solidFill>
                  <a:srgbClr val="001746"/>
                </a:solidFill>
                <a:latin typeface="Times New Roman" panose="02020603050405020304" pitchFamily="18" charset="0"/>
                <a:cs typeface="Times New Roman" panose="02020603050405020304" pitchFamily="18" charset="0"/>
              </a:rPr>
            </a:br>
            <a:r>
              <a:rPr lang="en-US" sz="3300" b="1" dirty="0">
                <a:solidFill>
                  <a:srgbClr val="001746"/>
                </a:solidFill>
                <a:latin typeface="Times New Roman" panose="02020603050405020304" pitchFamily="18" charset="0"/>
                <a:cs typeface="Times New Roman" panose="02020603050405020304" pitchFamily="18" charset="0"/>
              </a:rPr>
              <a:t>BEHAVIORAL CONTROL</a:t>
            </a:r>
          </a:p>
        </p:txBody>
      </p:sp>
      <p:pic>
        <p:nvPicPr>
          <p:cNvPr id="10" name="Picture 9">
            <a:extLst>
              <a:ext uri="{FF2B5EF4-FFF2-40B4-BE49-F238E27FC236}">
                <a16:creationId xmlns:a16="http://schemas.microsoft.com/office/drawing/2014/main" id="{77E6EBE4-24C8-4A47-819C-5C07860C029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6200" y="381000"/>
            <a:ext cx="990600" cy="982431"/>
          </a:xfrm>
          <a:prstGeom prst="rect">
            <a:avLst/>
          </a:prstGeom>
        </p:spPr>
      </p:pic>
    </p:spTree>
    <p:extLst>
      <p:ext uri="{BB962C8B-B14F-4D97-AF65-F5344CB8AC3E}">
        <p14:creationId xmlns:p14="http://schemas.microsoft.com/office/powerpoint/2010/main" val="2009443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1"/>
          <p:cNvSpPr>
            <a:spLocks noGrp="1"/>
          </p:cNvSpPr>
          <p:nvPr>
            <p:ph idx="1"/>
          </p:nvPr>
        </p:nvSpPr>
        <p:spPr/>
        <p:txBody>
          <a:bodyPr/>
          <a:lstStyle/>
          <a:p>
            <a:pPr marL="109728" indent="0">
              <a:spcAft>
                <a:spcPts val="0"/>
              </a:spcAft>
              <a:buNone/>
              <a:defRPr/>
            </a:pPr>
            <a:r>
              <a:rPr lang="en-US" b="1" dirty="0">
                <a:solidFill>
                  <a:srgbClr val="001746"/>
                </a:solidFill>
                <a:latin typeface="Times New Roman" panose="02020603050405020304" pitchFamily="18" charset="0"/>
                <a:cs typeface="Times New Roman" panose="02020603050405020304" pitchFamily="18" charset="0"/>
              </a:rPr>
              <a:t>Looks at whether a service provider has the ability to affect financial decisions connected with the services performed, such as:</a:t>
            </a:r>
          </a:p>
          <a:p>
            <a:pPr marL="452628" indent="-342900">
              <a:spcAft>
                <a:spcPts val="0"/>
              </a:spcAft>
              <a:buFont typeface="Wingdings" panose="05000000000000000000" pitchFamily="2" charset="2"/>
              <a:buChar char="§"/>
              <a:defRPr/>
            </a:pPr>
            <a:r>
              <a:rPr lang="en-US" b="1" dirty="0">
                <a:solidFill>
                  <a:srgbClr val="001746"/>
                </a:solidFill>
                <a:latin typeface="Times New Roman" panose="02020603050405020304" pitchFamily="18" charset="0"/>
                <a:cs typeface="Times New Roman" panose="02020603050405020304" pitchFamily="18" charset="0"/>
              </a:rPr>
              <a:t>Realizing a profit or loss</a:t>
            </a:r>
          </a:p>
          <a:p>
            <a:pPr marL="452628" indent="-342900">
              <a:spcAft>
                <a:spcPts val="0"/>
              </a:spcAft>
              <a:buFont typeface="Wingdings" panose="05000000000000000000" pitchFamily="2" charset="2"/>
              <a:buChar char="§"/>
              <a:defRPr/>
            </a:pPr>
            <a:r>
              <a:rPr lang="en-US" b="1" dirty="0">
                <a:solidFill>
                  <a:srgbClr val="001746"/>
                </a:solidFill>
                <a:latin typeface="Times New Roman" panose="02020603050405020304" pitchFamily="18" charset="0"/>
                <a:cs typeface="Times New Roman" panose="02020603050405020304" pitchFamily="18" charset="0"/>
              </a:rPr>
              <a:t>Assuming the cost of unreimbursed expenses.</a:t>
            </a:r>
          </a:p>
          <a:p>
            <a:endParaRPr lang="en-US" b="1" dirty="0">
              <a:solidFill>
                <a:srgbClr val="001746"/>
              </a:solidFill>
              <a:latin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pPr>
              <a:defRPr/>
            </a:pPr>
            <a:fld id="{7A0ED258-E986-4B49-9769-F5E84E1D1633}" type="slidenum">
              <a:rPr lang="en-US" smtClean="0"/>
              <a:pPr>
                <a:defRPr/>
              </a:pPr>
              <a:t>9</a:t>
            </a:fld>
            <a:endParaRPr lang="en-US"/>
          </a:p>
        </p:txBody>
      </p:sp>
      <p:sp>
        <p:nvSpPr>
          <p:cNvPr id="5" name="Title 4">
            <a:extLst>
              <a:ext uri="{FF2B5EF4-FFF2-40B4-BE49-F238E27FC236}">
                <a16:creationId xmlns:a16="http://schemas.microsoft.com/office/drawing/2014/main" id="{7CCBF810-706A-4847-AF9A-822FCC04A111}"/>
              </a:ext>
            </a:extLst>
          </p:cNvPr>
          <p:cNvSpPr>
            <a:spLocks noGrp="1"/>
          </p:cNvSpPr>
          <p:nvPr>
            <p:ph type="title"/>
          </p:nvPr>
        </p:nvSpPr>
        <p:spPr/>
        <p:txBody>
          <a:bodyPr>
            <a:normAutofit/>
          </a:bodyPr>
          <a:lstStyle/>
          <a:p>
            <a:r>
              <a:rPr lang="en-US" sz="3300" b="1" dirty="0">
                <a:solidFill>
                  <a:srgbClr val="001746"/>
                </a:solidFill>
                <a:latin typeface="Times New Roman" panose="02020603050405020304" pitchFamily="18" charset="0"/>
                <a:cs typeface="Times New Roman" panose="02020603050405020304" pitchFamily="18" charset="0"/>
              </a:rPr>
              <a:t>GUIDELINES – </a:t>
            </a:r>
            <a:br>
              <a:rPr lang="en-US" sz="3300" b="1" dirty="0">
                <a:solidFill>
                  <a:srgbClr val="001746"/>
                </a:solidFill>
                <a:latin typeface="Times New Roman" panose="02020603050405020304" pitchFamily="18" charset="0"/>
                <a:cs typeface="Times New Roman" panose="02020603050405020304" pitchFamily="18" charset="0"/>
              </a:rPr>
            </a:br>
            <a:r>
              <a:rPr lang="en-US" sz="3300" b="1" dirty="0">
                <a:solidFill>
                  <a:srgbClr val="001746"/>
                </a:solidFill>
                <a:latin typeface="Times New Roman" panose="02020603050405020304" pitchFamily="18" charset="0"/>
                <a:cs typeface="Times New Roman" panose="02020603050405020304" pitchFamily="18" charset="0"/>
              </a:rPr>
              <a:t>FINANCIAL CONTROL</a:t>
            </a:r>
          </a:p>
        </p:txBody>
      </p:sp>
      <p:pic>
        <p:nvPicPr>
          <p:cNvPr id="10" name="Picture 9">
            <a:extLst>
              <a:ext uri="{FF2B5EF4-FFF2-40B4-BE49-F238E27FC236}">
                <a16:creationId xmlns:a16="http://schemas.microsoft.com/office/drawing/2014/main" id="{77E6EBE4-24C8-4A47-819C-5C07860C029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6200" y="381000"/>
            <a:ext cx="990600" cy="982431"/>
          </a:xfrm>
          <a:prstGeom prst="rect">
            <a:avLst/>
          </a:prstGeom>
        </p:spPr>
      </p:pic>
    </p:spTree>
    <p:extLst>
      <p:ext uri="{BB962C8B-B14F-4D97-AF65-F5344CB8AC3E}">
        <p14:creationId xmlns:p14="http://schemas.microsoft.com/office/powerpoint/2010/main" val="1642349520"/>
      </p:ext>
    </p:extLst>
  </p:cSld>
  <p:clrMapOvr>
    <a:masterClrMapping/>
  </p:clrMapOvr>
</p:sld>
</file>

<file path=ppt/theme/theme1.xml><?xml version="1.0" encoding="utf-8"?>
<a:theme xmlns:a="http://schemas.openxmlformats.org/drawingml/2006/main" name="Retrospect">
  <a:themeElements>
    <a:clrScheme name="Custom 1">
      <a:dk1>
        <a:srgbClr val="000000"/>
      </a:dk1>
      <a:lt1>
        <a:sysClr val="window" lastClr="FFFFFF"/>
      </a:lt1>
      <a:dk2>
        <a:srgbClr val="455F51"/>
      </a:dk2>
      <a:lt2>
        <a:srgbClr val="E2DFCC"/>
      </a:lt2>
      <a:accent1>
        <a:srgbClr val="FFC000"/>
      </a:accent1>
      <a:accent2>
        <a:srgbClr val="00133A"/>
      </a:accent2>
      <a:accent3>
        <a:srgbClr val="185F90"/>
      </a:accent3>
      <a:accent4>
        <a:srgbClr val="FFC000"/>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1">
    <a:dk1>
      <a:srgbClr val="000000"/>
    </a:dk1>
    <a:lt1>
      <a:sysClr val="window" lastClr="FFFFFF"/>
    </a:lt1>
    <a:dk2>
      <a:srgbClr val="455F51"/>
    </a:dk2>
    <a:lt2>
      <a:srgbClr val="E2DFCC"/>
    </a:lt2>
    <a:accent1>
      <a:srgbClr val="FFC000"/>
    </a:accent1>
    <a:accent2>
      <a:srgbClr val="00133A"/>
    </a:accent2>
    <a:accent3>
      <a:srgbClr val="185F90"/>
    </a:accent3>
    <a:accent4>
      <a:srgbClr val="FFC000"/>
    </a:accent4>
    <a:accent5>
      <a:srgbClr val="4EB3CF"/>
    </a:accent5>
    <a:accent6>
      <a:srgbClr val="51C3F9"/>
    </a:accent6>
    <a:hlink>
      <a:srgbClr val="6B9F25"/>
    </a:hlink>
    <a:folHlink>
      <a:srgbClr val="B26B02"/>
    </a:folHlink>
  </a:clrScheme>
</a:themeOverride>
</file>

<file path=ppt/theme/themeOverride2.xml><?xml version="1.0" encoding="utf-8"?>
<a:themeOverride xmlns:a="http://schemas.openxmlformats.org/drawingml/2006/main">
  <a:clrScheme name="Custom 1">
    <a:dk1>
      <a:srgbClr val="000000"/>
    </a:dk1>
    <a:lt1>
      <a:sysClr val="window" lastClr="FFFFFF"/>
    </a:lt1>
    <a:dk2>
      <a:srgbClr val="455F51"/>
    </a:dk2>
    <a:lt2>
      <a:srgbClr val="E2DFCC"/>
    </a:lt2>
    <a:accent1>
      <a:srgbClr val="FFC000"/>
    </a:accent1>
    <a:accent2>
      <a:srgbClr val="00133A"/>
    </a:accent2>
    <a:accent3>
      <a:srgbClr val="185F90"/>
    </a:accent3>
    <a:accent4>
      <a:srgbClr val="FFC000"/>
    </a:accent4>
    <a:accent5>
      <a:srgbClr val="4EB3CF"/>
    </a:accent5>
    <a:accent6>
      <a:srgbClr val="51C3F9"/>
    </a:accent6>
    <a:hlink>
      <a:srgbClr val="6B9F25"/>
    </a:hlink>
    <a:folHlink>
      <a:srgbClr val="B26B02"/>
    </a:folHlink>
  </a:clrScheme>
</a:themeOverride>
</file>

<file path=docProps/app.xml><?xml version="1.0" encoding="utf-8"?>
<Properties xmlns="http://schemas.openxmlformats.org/officeDocument/2006/extended-properties" xmlns:vt="http://schemas.openxmlformats.org/officeDocument/2006/docPropsVTypes">
  <Template/>
  <TotalTime>1558</TotalTime>
  <Words>1285</Words>
  <Application>Microsoft Office PowerPoint</Application>
  <PresentationFormat>On-screen Show (4:3)</PresentationFormat>
  <Paragraphs>131</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Calibri</vt:lpstr>
      <vt:lpstr>Calibri Light</vt:lpstr>
      <vt:lpstr>Times New Roman</vt:lpstr>
      <vt:lpstr>Wingdings</vt:lpstr>
      <vt:lpstr>Retrospect</vt:lpstr>
      <vt:lpstr>OVERVIEW OF INDEPENDENT CONTRACTOR CLASSIFICATION POLICY  Drexel University and Affiliates   </vt:lpstr>
      <vt:lpstr>PowerPoint Presentation</vt:lpstr>
      <vt:lpstr>WHAT IS THE INDEPENDENT CONTRACTOR  CLASSIFICATION PROCESS?</vt:lpstr>
      <vt:lpstr>WHY IS IT IMPORTANT?</vt:lpstr>
      <vt:lpstr>WHO DOES THE PROCESS  APPLY TO?</vt:lpstr>
      <vt:lpstr>WHO DOES THE PROCESS  APPLY TO?</vt:lpstr>
      <vt:lpstr>GUIDELINES FOR DETERMINING STATUS</vt:lpstr>
      <vt:lpstr>GUIDELINES –  BEHAVIORAL CONTROL</vt:lpstr>
      <vt:lpstr>GUIDELINES –  FINANCIAL CONTROL</vt:lpstr>
      <vt:lpstr>GUIDELINES – RELATIONSHIP BETWEEN PARTIES</vt:lpstr>
      <vt:lpstr>SPECIAL SITUATIONS</vt:lpstr>
      <vt:lpstr>SPECIAL SITUATIONS</vt:lpstr>
      <vt:lpstr>EXCEPTIONS</vt:lpstr>
      <vt:lpstr>SUMMARY OF CERTIFICATION FORM CHANGES</vt:lpstr>
      <vt:lpstr>INDENDEPENT CONTRACTOR CLASSIFICATION PROCESS  WALK-THROUGH</vt:lpstr>
      <vt:lpstr>INDENDEPENT CONTRACTOR CLASSIFICATION PROCESS  WALK-THROUGH</vt:lpstr>
      <vt:lpstr>INDENDEPENT CONTRACTOR CLASSIFICATION PROCESS  WALK-THROUGH</vt:lpstr>
      <vt:lpstr>INDENDEPENT CONTRACTOR CLASSIFICATION PROCESS  WALK-THROUGH</vt:lpstr>
      <vt:lpstr>RESOURCES</vt:lpstr>
      <vt:lpstr>QUESTIONS &amp; ANSWERS</vt:lpstr>
    </vt:vector>
  </TitlesOfParts>
  <Company>Drexel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DREXEL UNIVERSITY OVERVIEW of INDEPENDENT CONTRACTOR CLASSIFICATION POLICY   (To include Office of General Counsel contact information for the College of Medicine.)</dc:title>
  <dc:creator>skc24</dc:creator>
  <cp:lastModifiedBy>O'Brien,Kelley</cp:lastModifiedBy>
  <cp:revision>159</cp:revision>
  <cp:lastPrinted>2018-09-03T18:24:47Z</cp:lastPrinted>
  <dcterms:created xsi:type="dcterms:W3CDTF">2010-02-25T13:33:31Z</dcterms:created>
  <dcterms:modified xsi:type="dcterms:W3CDTF">2019-12-16T18:02:34Z</dcterms:modified>
</cp:coreProperties>
</file>